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77" r:id="rId2"/>
    <p:sldId id="279" r:id="rId3"/>
    <p:sldId id="284" r:id="rId4"/>
    <p:sldId id="300" r:id="rId5"/>
    <p:sldId id="264" r:id="rId6"/>
    <p:sldId id="305" r:id="rId7"/>
    <p:sldId id="266" r:id="rId8"/>
    <p:sldId id="303" r:id="rId9"/>
    <p:sldId id="269" r:id="rId10"/>
    <p:sldId id="301" r:id="rId11"/>
    <p:sldId id="288" r:id="rId12"/>
    <p:sldId id="292" r:id="rId13"/>
    <p:sldId id="290" r:id="rId14"/>
    <p:sldId id="291" r:id="rId15"/>
    <p:sldId id="297" r:id="rId16"/>
    <p:sldId id="298" r:id="rId17"/>
    <p:sldId id="299" r:id="rId18"/>
    <p:sldId id="304" r:id="rId19"/>
    <p:sldId id="295" r:id="rId20"/>
    <p:sldId id="296" r:id="rId21"/>
    <p:sldId id="270" r:id="rId22"/>
    <p:sldId id="258" r:id="rId23"/>
    <p:sldId id="256" r:id="rId24"/>
    <p:sldId id="265" r:id="rId25"/>
    <p:sldId id="259" r:id="rId26"/>
    <p:sldId id="268" r:id="rId27"/>
    <p:sldId id="260" r:id="rId28"/>
    <p:sldId id="261" r:id="rId29"/>
    <p:sldId id="26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24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7"/>
    <p:restoredTop sz="75698"/>
  </p:normalViewPr>
  <p:slideViewPr>
    <p:cSldViewPr snapToGrid="0">
      <p:cViewPr>
        <p:scale>
          <a:sx n="100" d="100"/>
          <a:sy n="100" d="100"/>
        </p:scale>
        <p:origin x="44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73B947-5869-40F6-95B8-92CD23FD758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122CD14-9882-4122-990A-687026C4D852}">
      <dgm:prSet/>
      <dgm:spPr/>
      <dgm:t>
        <a:bodyPr/>
        <a:lstStyle/>
        <a:p>
          <a:r>
            <a:rPr lang="en-US" b="0" i="0" dirty="0"/>
            <a:t>Decision-making as a collective effort and the ability of untrained crowds to select creditworthy proposals</a:t>
          </a:r>
          <a:endParaRPr lang="en-US" dirty="0"/>
        </a:p>
      </dgm:t>
    </dgm:pt>
    <dgm:pt modelId="{0614E35B-97A8-460C-9661-06D61A88BFEA}" type="parTrans" cxnId="{C59A5ECE-806E-4B65-8CAB-EE1DC3444712}">
      <dgm:prSet/>
      <dgm:spPr/>
      <dgm:t>
        <a:bodyPr/>
        <a:lstStyle/>
        <a:p>
          <a:endParaRPr lang="en-US"/>
        </a:p>
      </dgm:t>
    </dgm:pt>
    <dgm:pt modelId="{7CD08444-0D1A-4CCA-A912-E03B52BF4573}" type="sibTrans" cxnId="{C59A5ECE-806E-4B65-8CAB-EE1DC3444712}">
      <dgm:prSet/>
      <dgm:spPr/>
      <dgm:t>
        <a:bodyPr/>
        <a:lstStyle/>
        <a:p>
          <a:endParaRPr lang="en-US"/>
        </a:p>
      </dgm:t>
    </dgm:pt>
    <dgm:pt modelId="{18519D29-D364-4090-80F2-84BE6C68582D}">
      <dgm:prSet/>
      <dgm:spPr/>
      <dgm:t>
        <a:bodyPr/>
        <a:lstStyle/>
        <a:p>
          <a:r>
            <a:rPr lang="en-US" b="0" i="0" dirty="0"/>
            <a:t>The collective intelligence indicators, opinion diversity and aggregation speed, are predictive of who gets capital and who pays back</a:t>
          </a:r>
          <a:endParaRPr lang="en-US" dirty="0"/>
        </a:p>
      </dgm:t>
    </dgm:pt>
    <dgm:pt modelId="{01BF11FA-5038-4407-81C3-6898DA57F96D}" type="parTrans" cxnId="{D442B5D0-57AD-475B-96C2-C58DE094C3EA}">
      <dgm:prSet/>
      <dgm:spPr/>
      <dgm:t>
        <a:bodyPr/>
        <a:lstStyle/>
        <a:p>
          <a:endParaRPr lang="en-US"/>
        </a:p>
      </dgm:t>
    </dgm:pt>
    <dgm:pt modelId="{55BD0410-90D5-4069-9E06-50EB40EAB683}" type="sibTrans" cxnId="{D442B5D0-57AD-475B-96C2-C58DE094C3EA}">
      <dgm:prSet/>
      <dgm:spPr/>
      <dgm:t>
        <a:bodyPr/>
        <a:lstStyle/>
        <a:p>
          <a:endParaRPr lang="en-US"/>
        </a:p>
      </dgm:t>
    </dgm:pt>
    <dgm:pt modelId="{4411310A-80B2-4A21-A420-689A19BC248D}">
      <dgm:prSet/>
      <dgm:spPr/>
      <dgm:t>
        <a:bodyPr/>
        <a:lstStyle/>
        <a:p>
          <a:r>
            <a:rPr lang="en-US" b="0" i="0" dirty="0"/>
            <a:t>Collective intelligence indicators serve as early warning signals of successful fundraising</a:t>
          </a:r>
          <a:endParaRPr lang="en-US" dirty="0"/>
        </a:p>
      </dgm:t>
    </dgm:pt>
    <dgm:pt modelId="{651DA060-8739-403A-B6D6-B4104A93E192}" type="parTrans" cxnId="{4A359856-FF25-4393-BA06-DD0A34EBC666}">
      <dgm:prSet/>
      <dgm:spPr/>
      <dgm:t>
        <a:bodyPr/>
        <a:lstStyle/>
        <a:p>
          <a:endParaRPr lang="en-US"/>
        </a:p>
      </dgm:t>
    </dgm:pt>
    <dgm:pt modelId="{1FA1A577-73FF-497B-B901-45F9B532D88F}" type="sibTrans" cxnId="{4A359856-FF25-4393-BA06-DD0A34EBC666}">
      <dgm:prSet/>
      <dgm:spPr/>
      <dgm:t>
        <a:bodyPr/>
        <a:lstStyle/>
        <a:p>
          <a:endParaRPr lang="en-US"/>
        </a:p>
      </dgm:t>
    </dgm:pt>
    <dgm:pt modelId="{F556D3C4-47E5-41BA-8715-7C01C54FE134}">
      <dgm:prSet/>
      <dgm:spPr/>
      <dgm:t>
        <a:bodyPr/>
        <a:lstStyle/>
        <a:p>
          <a:r>
            <a:rPr lang="en-US" b="0" i="0"/>
            <a:t>Latent collective behaviors enhance crowd efficiency and lay the foundations for a crowd-aware system design</a:t>
          </a:r>
          <a:endParaRPr lang="en-US"/>
        </a:p>
      </dgm:t>
    </dgm:pt>
    <dgm:pt modelId="{FE2BED16-32F5-4C8D-BB3C-1E4D646B1087}" type="parTrans" cxnId="{1777392B-C00F-41AE-8B0E-322BB2A233DD}">
      <dgm:prSet/>
      <dgm:spPr/>
      <dgm:t>
        <a:bodyPr/>
        <a:lstStyle/>
        <a:p>
          <a:endParaRPr lang="en-US"/>
        </a:p>
      </dgm:t>
    </dgm:pt>
    <dgm:pt modelId="{E8645E28-7B21-47EA-8F0D-25A4797075D5}" type="sibTrans" cxnId="{1777392B-C00F-41AE-8B0E-322BB2A233DD}">
      <dgm:prSet/>
      <dgm:spPr/>
      <dgm:t>
        <a:bodyPr/>
        <a:lstStyle/>
        <a:p>
          <a:endParaRPr lang="en-US"/>
        </a:p>
      </dgm:t>
    </dgm:pt>
    <dgm:pt modelId="{CDF03EFD-FDD5-44EA-AB4C-D35CE489E3E0}" type="pres">
      <dgm:prSet presAssocID="{DF73B947-5869-40F6-95B8-92CD23FD7586}" presName="root" presStyleCnt="0">
        <dgm:presLayoutVars>
          <dgm:dir/>
          <dgm:resizeHandles val="exact"/>
        </dgm:presLayoutVars>
      </dgm:prSet>
      <dgm:spPr/>
    </dgm:pt>
    <dgm:pt modelId="{8270CC4E-28D0-499F-B7F2-3FAFA1DA9720}" type="pres">
      <dgm:prSet presAssocID="{DF73B947-5869-40F6-95B8-92CD23FD7586}" presName="container" presStyleCnt="0">
        <dgm:presLayoutVars>
          <dgm:dir/>
          <dgm:resizeHandles val="exact"/>
        </dgm:presLayoutVars>
      </dgm:prSet>
      <dgm:spPr/>
    </dgm:pt>
    <dgm:pt modelId="{DD274F82-F10D-4264-BD0F-B8992FEF5E9B}" type="pres">
      <dgm:prSet presAssocID="{B122CD14-9882-4122-990A-687026C4D852}" presName="compNode" presStyleCnt="0"/>
      <dgm:spPr/>
    </dgm:pt>
    <dgm:pt modelId="{5774C599-DC72-4043-8BD6-D740639AE438}" type="pres">
      <dgm:prSet presAssocID="{B122CD14-9882-4122-990A-687026C4D852}" presName="iconBgRect" presStyleLbl="bgShp" presStyleIdx="0" presStyleCnt="4"/>
      <dgm:spPr/>
    </dgm:pt>
    <dgm:pt modelId="{B80638D5-4D8D-48FD-BED1-5FD7AD142488}" type="pres">
      <dgm:prSet presAssocID="{B122CD14-9882-4122-990A-687026C4D85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5EF6B31-3191-4A5B-80AE-0CC04B44CB5C}" type="pres">
      <dgm:prSet presAssocID="{B122CD14-9882-4122-990A-687026C4D852}" presName="spaceRect" presStyleCnt="0"/>
      <dgm:spPr/>
    </dgm:pt>
    <dgm:pt modelId="{E9048D84-BF45-4ABB-974E-4F12EFD0ED65}" type="pres">
      <dgm:prSet presAssocID="{B122CD14-9882-4122-990A-687026C4D852}" presName="textRect" presStyleLbl="revTx" presStyleIdx="0" presStyleCnt="4">
        <dgm:presLayoutVars>
          <dgm:chMax val="1"/>
          <dgm:chPref val="1"/>
        </dgm:presLayoutVars>
      </dgm:prSet>
      <dgm:spPr/>
    </dgm:pt>
    <dgm:pt modelId="{92ED52F8-9A1B-447B-80C2-DA0A77D36749}" type="pres">
      <dgm:prSet presAssocID="{7CD08444-0D1A-4CCA-A912-E03B52BF4573}" presName="sibTrans" presStyleLbl="sibTrans2D1" presStyleIdx="0" presStyleCnt="0"/>
      <dgm:spPr/>
    </dgm:pt>
    <dgm:pt modelId="{61D1562C-CD3C-42D1-8FE1-300FF312E7DD}" type="pres">
      <dgm:prSet presAssocID="{18519D29-D364-4090-80F2-84BE6C68582D}" presName="compNode" presStyleCnt="0"/>
      <dgm:spPr/>
    </dgm:pt>
    <dgm:pt modelId="{E010B69C-E895-4FA0-8E5D-B7A1F2A14350}" type="pres">
      <dgm:prSet presAssocID="{18519D29-D364-4090-80F2-84BE6C68582D}" presName="iconBgRect" presStyleLbl="bgShp" presStyleIdx="1" presStyleCnt="4"/>
      <dgm:spPr/>
    </dgm:pt>
    <dgm:pt modelId="{161282FC-571B-402B-9B2F-F817BCEADAC0}" type="pres">
      <dgm:prSet presAssocID="{18519D29-D364-4090-80F2-84BE6C68582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45F45ED5-8C0B-4B6E-909D-1B9251ABCD1E}" type="pres">
      <dgm:prSet presAssocID="{18519D29-D364-4090-80F2-84BE6C68582D}" presName="spaceRect" presStyleCnt="0"/>
      <dgm:spPr/>
    </dgm:pt>
    <dgm:pt modelId="{C64DC6A1-85A1-40DC-BDD8-45C9EB55D2EE}" type="pres">
      <dgm:prSet presAssocID="{18519D29-D364-4090-80F2-84BE6C68582D}" presName="textRect" presStyleLbl="revTx" presStyleIdx="1" presStyleCnt="4">
        <dgm:presLayoutVars>
          <dgm:chMax val="1"/>
          <dgm:chPref val="1"/>
        </dgm:presLayoutVars>
      </dgm:prSet>
      <dgm:spPr/>
    </dgm:pt>
    <dgm:pt modelId="{4DD7ACBE-8ADB-476E-BE10-593396550397}" type="pres">
      <dgm:prSet presAssocID="{55BD0410-90D5-4069-9E06-50EB40EAB683}" presName="sibTrans" presStyleLbl="sibTrans2D1" presStyleIdx="0" presStyleCnt="0"/>
      <dgm:spPr/>
    </dgm:pt>
    <dgm:pt modelId="{D807081F-7108-4C51-90C0-424D4488ABF7}" type="pres">
      <dgm:prSet presAssocID="{4411310A-80B2-4A21-A420-689A19BC248D}" presName="compNode" presStyleCnt="0"/>
      <dgm:spPr/>
    </dgm:pt>
    <dgm:pt modelId="{E0718C4A-3BAA-46A2-9FA1-C93F8834E36A}" type="pres">
      <dgm:prSet presAssocID="{4411310A-80B2-4A21-A420-689A19BC248D}" presName="iconBgRect" presStyleLbl="bgShp" presStyleIdx="2" presStyleCnt="4"/>
      <dgm:spPr/>
    </dgm:pt>
    <dgm:pt modelId="{35FA4E72-A997-49D6-A103-09C5CD416272}" type="pres">
      <dgm:prSet presAssocID="{4411310A-80B2-4A21-A420-689A19BC248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C821D21-A3C1-4755-8292-AC93BC5A4C0D}" type="pres">
      <dgm:prSet presAssocID="{4411310A-80B2-4A21-A420-689A19BC248D}" presName="spaceRect" presStyleCnt="0"/>
      <dgm:spPr/>
    </dgm:pt>
    <dgm:pt modelId="{43C15FF0-2C61-43AC-943B-AF5A9844F13A}" type="pres">
      <dgm:prSet presAssocID="{4411310A-80B2-4A21-A420-689A19BC248D}" presName="textRect" presStyleLbl="revTx" presStyleIdx="2" presStyleCnt="4">
        <dgm:presLayoutVars>
          <dgm:chMax val="1"/>
          <dgm:chPref val="1"/>
        </dgm:presLayoutVars>
      </dgm:prSet>
      <dgm:spPr/>
    </dgm:pt>
    <dgm:pt modelId="{C3F45532-2F5A-40E6-B47B-E9FE999E6929}" type="pres">
      <dgm:prSet presAssocID="{1FA1A577-73FF-497B-B901-45F9B532D88F}" presName="sibTrans" presStyleLbl="sibTrans2D1" presStyleIdx="0" presStyleCnt="0"/>
      <dgm:spPr/>
    </dgm:pt>
    <dgm:pt modelId="{BF5294B2-DAB3-4727-A3BB-4C0092A7B211}" type="pres">
      <dgm:prSet presAssocID="{F556D3C4-47E5-41BA-8715-7C01C54FE134}" presName="compNode" presStyleCnt="0"/>
      <dgm:spPr/>
    </dgm:pt>
    <dgm:pt modelId="{60C4B9EA-980D-461F-A912-B603F849C23F}" type="pres">
      <dgm:prSet presAssocID="{F556D3C4-47E5-41BA-8715-7C01C54FE134}" presName="iconBgRect" presStyleLbl="bgShp" presStyleIdx="3" presStyleCnt="4"/>
      <dgm:spPr/>
    </dgm:pt>
    <dgm:pt modelId="{294FBD60-5CA0-4658-BB72-C90599F14205}" type="pres">
      <dgm:prSet presAssocID="{F556D3C4-47E5-41BA-8715-7C01C54FE13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443ECECA-1291-4317-BD16-2CE032B1F5B5}" type="pres">
      <dgm:prSet presAssocID="{F556D3C4-47E5-41BA-8715-7C01C54FE134}" presName="spaceRect" presStyleCnt="0"/>
      <dgm:spPr/>
    </dgm:pt>
    <dgm:pt modelId="{ED8593D3-7509-4A8C-88A1-EBAE10F30920}" type="pres">
      <dgm:prSet presAssocID="{F556D3C4-47E5-41BA-8715-7C01C54FE13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809B908-3849-4DC3-878E-78244132DF42}" type="presOf" srcId="{4411310A-80B2-4A21-A420-689A19BC248D}" destId="{43C15FF0-2C61-43AC-943B-AF5A9844F13A}" srcOrd="0" destOrd="0" presId="urn:microsoft.com/office/officeart/2018/2/layout/IconCircleList"/>
    <dgm:cxn modelId="{1777392B-C00F-41AE-8B0E-322BB2A233DD}" srcId="{DF73B947-5869-40F6-95B8-92CD23FD7586}" destId="{F556D3C4-47E5-41BA-8715-7C01C54FE134}" srcOrd="3" destOrd="0" parTransId="{FE2BED16-32F5-4C8D-BB3C-1E4D646B1087}" sibTransId="{E8645E28-7B21-47EA-8F0D-25A4797075D5}"/>
    <dgm:cxn modelId="{71E93249-2BE2-4BF9-9343-B56C8B368AE7}" type="presOf" srcId="{DF73B947-5869-40F6-95B8-92CD23FD7586}" destId="{CDF03EFD-FDD5-44EA-AB4C-D35CE489E3E0}" srcOrd="0" destOrd="0" presId="urn:microsoft.com/office/officeart/2018/2/layout/IconCircleList"/>
    <dgm:cxn modelId="{4A359856-FF25-4393-BA06-DD0A34EBC666}" srcId="{DF73B947-5869-40F6-95B8-92CD23FD7586}" destId="{4411310A-80B2-4A21-A420-689A19BC248D}" srcOrd="2" destOrd="0" parTransId="{651DA060-8739-403A-B6D6-B4104A93E192}" sibTransId="{1FA1A577-73FF-497B-B901-45F9B532D88F}"/>
    <dgm:cxn modelId="{E78FC460-7117-45BE-8931-6905373FA175}" type="presOf" srcId="{F556D3C4-47E5-41BA-8715-7C01C54FE134}" destId="{ED8593D3-7509-4A8C-88A1-EBAE10F30920}" srcOrd="0" destOrd="0" presId="urn:microsoft.com/office/officeart/2018/2/layout/IconCircleList"/>
    <dgm:cxn modelId="{1B4EE76D-BF94-433C-941B-AFF9CC452603}" type="presOf" srcId="{B122CD14-9882-4122-990A-687026C4D852}" destId="{E9048D84-BF45-4ABB-974E-4F12EFD0ED65}" srcOrd="0" destOrd="0" presId="urn:microsoft.com/office/officeart/2018/2/layout/IconCircleList"/>
    <dgm:cxn modelId="{B4E9589D-8F57-46D4-A58B-E305C35CDA55}" type="presOf" srcId="{7CD08444-0D1A-4CCA-A912-E03B52BF4573}" destId="{92ED52F8-9A1B-447B-80C2-DA0A77D36749}" srcOrd="0" destOrd="0" presId="urn:microsoft.com/office/officeart/2018/2/layout/IconCircleList"/>
    <dgm:cxn modelId="{C59A5ECE-806E-4B65-8CAB-EE1DC3444712}" srcId="{DF73B947-5869-40F6-95B8-92CD23FD7586}" destId="{B122CD14-9882-4122-990A-687026C4D852}" srcOrd="0" destOrd="0" parTransId="{0614E35B-97A8-460C-9661-06D61A88BFEA}" sibTransId="{7CD08444-0D1A-4CCA-A912-E03B52BF4573}"/>
    <dgm:cxn modelId="{D442B5D0-57AD-475B-96C2-C58DE094C3EA}" srcId="{DF73B947-5869-40F6-95B8-92CD23FD7586}" destId="{18519D29-D364-4090-80F2-84BE6C68582D}" srcOrd="1" destOrd="0" parTransId="{01BF11FA-5038-4407-81C3-6898DA57F96D}" sibTransId="{55BD0410-90D5-4069-9E06-50EB40EAB683}"/>
    <dgm:cxn modelId="{0FA500D5-29D6-427A-9770-3A0F08D93A8D}" type="presOf" srcId="{18519D29-D364-4090-80F2-84BE6C68582D}" destId="{C64DC6A1-85A1-40DC-BDD8-45C9EB55D2EE}" srcOrd="0" destOrd="0" presId="urn:microsoft.com/office/officeart/2018/2/layout/IconCircleList"/>
    <dgm:cxn modelId="{476A1BE1-ECBF-43A1-8233-024653BA30F2}" type="presOf" srcId="{55BD0410-90D5-4069-9E06-50EB40EAB683}" destId="{4DD7ACBE-8ADB-476E-BE10-593396550397}" srcOrd="0" destOrd="0" presId="urn:microsoft.com/office/officeart/2018/2/layout/IconCircleList"/>
    <dgm:cxn modelId="{097E4CED-23DA-4156-A1C6-FC44955C12D7}" type="presOf" srcId="{1FA1A577-73FF-497B-B901-45F9B532D88F}" destId="{C3F45532-2F5A-40E6-B47B-E9FE999E6929}" srcOrd="0" destOrd="0" presId="urn:microsoft.com/office/officeart/2018/2/layout/IconCircleList"/>
    <dgm:cxn modelId="{29E8589A-9424-493D-856D-A2E9C4451CD2}" type="presParOf" srcId="{CDF03EFD-FDD5-44EA-AB4C-D35CE489E3E0}" destId="{8270CC4E-28D0-499F-B7F2-3FAFA1DA9720}" srcOrd="0" destOrd="0" presId="urn:microsoft.com/office/officeart/2018/2/layout/IconCircleList"/>
    <dgm:cxn modelId="{BD478F38-CB5E-418E-9FFC-99F0091FD56E}" type="presParOf" srcId="{8270CC4E-28D0-499F-B7F2-3FAFA1DA9720}" destId="{DD274F82-F10D-4264-BD0F-B8992FEF5E9B}" srcOrd="0" destOrd="0" presId="urn:microsoft.com/office/officeart/2018/2/layout/IconCircleList"/>
    <dgm:cxn modelId="{3A43CF73-9FB2-4D1D-B57C-036219F490B7}" type="presParOf" srcId="{DD274F82-F10D-4264-BD0F-B8992FEF5E9B}" destId="{5774C599-DC72-4043-8BD6-D740639AE438}" srcOrd="0" destOrd="0" presId="urn:microsoft.com/office/officeart/2018/2/layout/IconCircleList"/>
    <dgm:cxn modelId="{D8AEFC92-4BD1-4CBD-BF2E-8ABD741184D9}" type="presParOf" srcId="{DD274F82-F10D-4264-BD0F-B8992FEF5E9B}" destId="{B80638D5-4D8D-48FD-BED1-5FD7AD142488}" srcOrd="1" destOrd="0" presId="urn:microsoft.com/office/officeart/2018/2/layout/IconCircleList"/>
    <dgm:cxn modelId="{9A4AC278-6D63-4DB9-894F-289FB6AAE31B}" type="presParOf" srcId="{DD274F82-F10D-4264-BD0F-B8992FEF5E9B}" destId="{A5EF6B31-3191-4A5B-80AE-0CC04B44CB5C}" srcOrd="2" destOrd="0" presId="urn:microsoft.com/office/officeart/2018/2/layout/IconCircleList"/>
    <dgm:cxn modelId="{5A8B84CB-4638-41B6-BD6F-45A2B32BF995}" type="presParOf" srcId="{DD274F82-F10D-4264-BD0F-B8992FEF5E9B}" destId="{E9048D84-BF45-4ABB-974E-4F12EFD0ED65}" srcOrd="3" destOrd="0" presId="urn:microsoft.com/office/officeart/2018/2/layout/IconCircleList"/>
    <dgm:cxn modelId="{1AEF515F-5A62-47F2-8805-8E37CD5E0375}" type="presParOf" srcId="{8270CC4E-28D0-499F-B7F2-3FAFA1DA9720}" destId="{92ED52F8-9A1B-447B-80C2-DA0A77D36749}" srcOrd="1" destOrd="0" presId="urn:microsoft.com/office/officeart/2018/2/layout/IconCircleList"/>
    <dgm:cxn modelId="{969FBB1A-AC04-4A3D-8490-BFAEB368EEF7}" type="presParOf" srcId="{8270CC4E-28D0-499F-B7F2-3FAFA1DA9720}" destId="{61D1562C-CD3C-42D1-8FE1-300FF312E7DD}" srcOrd="2" destOrd="0" presId="urn:microsoft.com/office/officeart/2018/2/layout/IconCircleList"/>
    <dgm:cxn modelId="{76BA098B-B2B9-474F-8AB9-2C4AE2B5E173}" type="presParOf" srcId="{61D1562C-CD3C-42D1-8FE1-300FF312E7DD}" destId="{E010B69C-E895-4FA0-8E5D-B7A1F2A14350}" srcOrd="0" destOrd="0" presId="urn:microsoft.com/office/officeart/2018/2/layout/IconCircleList"/>
    <dgm:cxn modelId="{98958A85-3007-407C-B5C9-17E30C4D3545}" type="presParOf" srcId="{61D1562C-CD3C-42D1-8FE1-300FF312E7DD}" destId="{161282FC-571B-402B-9B2F-F817BCEADAC0}" srcOrd="1" destOrd="0" presId="urn:microsoft.com/office/officeart/2018/2/layout/IconCircleList"/>
    <dgm:cxn modelId="{B2C44966-7D94-4888-B0A5-56CA2846D0C6}" type="presParOf" srcId="{61D1562C-CD3C-42D1-8FE1-300FF312E7DD}" destId="{45F45ED5-8C0B-4B6E-909D-1B9251ABCD1E}" srcOrd="2" destOrd="0" presId="urn:microsoft.com/office/officeart/2018/2/layout/IconCircleList"/>
    <dgm:cxn modelId="{D51ACBF4-C36A-4D2F-AE04-F59C6E61D94F}" type="presParOf" srcId="{61D1562C-CD3C-42D1-8FE1-300FF312E7DD}" destId="{C64DC6A1-85A1-40DC-BDD8-45C9EB55D2EE}" srcOrd="3" destOrd="0" presId="urn:microsoft.com/office/officeart/2018/2/layout/IconCircleList"/>
    <dgm:cxn modelId="{24B9A6C2-0712-4FDA-B239-1841E0D0308B}" type="presParOf" srcId="{8270CC4E-28D0-499F-B7F2-3FAFA1DA9720}" destId="{4DD7ACBE-8ADB-476E-BE10-593396550397}" srcOrd="3" destOrd="0" presId="urn:microsoft.com/office/officeart/2018/2/layout/IconCircleList"/>
    <dgm:cxn modelId="{259AE837-D3D7-4563-9E8E-6DDB61817081}" type="presParOf" srcId="{8270CC4E-28D0-499F-B7F2-3FAFA1DA9720}" destId="{D807081F-7108-4C51-90C0-424D4488ABF7}" srcOrd="4" destOrd="0" presId="urn:microsoft.com/office/officeart/2018/2/layout/IconCircleList"/>
    <dgm:cxn modelId="{846E7E54-88A2-4538-A844-8AAA00071ADA}" type="presParOf" srcId="{D807081F-7108-4C51-90C0-424D4488ABF7}" destId="{E0718C4A-3BAA-46A2-9FA1-C93F8834E36A}" srcOrd="0" destOrd="0" presId="urn:microsoft.com/office/officeart/2018/2/layout/IconCircleList"/>
    <dgm:cxn modelId="{719EAF4E-71E7-41A1-919B-4E47BFA93515}" type="presParOf" srcId="{D807081F-7108-4C51-90C0-424D4488ABF7}" destId="{35FA4E72-A997-49D6-A103-09C5CD416272}" srcOrd="1" destOrd="0" presId="urn:microsoft.com/office/officeart/2018/2/layout/IconCircleList"/>
    <dgm:cxn modelId="{7956F45A-5C2C-4933-9C57-31CB1A6F14EA}" type="presParOf" srcId="{D807081F-7108-4C51-90C0-424D4488ABF7}" destId="{8C821D21-A3C1-4755-8292-AC93BC5A4C0D}" srcOrd="2" destOrd="0" presId="urn:microsoft.com/office/officeart/2018/2/layout/IconCircleList"/>
    <dgm:cxn modelId="{CE961489-14AE-417C-B3CA-EFAD924F4337}" type="presParOf" srcId="{D807081F-7108-4C51-90C0-424D4488ABF7}" destId="{43C15FF0-2C61-43AC-943B-AF5A9844F13A}" srcOrd="3" destOrd="0" presId="urn:microsoft.com/office/officeart/2018/2/layout/IconCircleList"/>
    <dgm:cxn modelId="{18D2F0DC-E428-42CA-88BB-1FE249C44873}" type="presParOf" srcId="{8270CC4E-28D0-499F-B7F2-3FAFA1DA9720}" destId="{C3F45532-2F5A-40E6-B47B-E9FE999E6929}" srcOrd="5" destOrd="0" presId="urn:microsoft.com/office/officeart/2018/2/layout/IconCircleList"/>
    <dgm:cxn modelId="{816DCBEF-740E-4EB4-BE66-01DBE3E2410C}" type="presParOf" srcId="{8270CC4E-28D0-499F-B7F2-3FAFA1DA9720}" destId="{BF5294B2-DAB3-4727-A3BB-4C0092A7B211}" srcOrd="6" destOrd="0" presId="urn:microsoft.com/office/officeart/2018/2/layout/IconCircleList"/>
    <dgm:cxn modelId="{072812A5-979F-4879-B4CC-2C9F44953A07}" type="presParOf" srcId="{BF5294B2-DAB3-4727-A3BB-4C0092A7B211}" destId="{60C4B9EA-980D-461F-A912-B603F849C23F}" srcOrd="0" destOrd="0" presId="urn:microsoft.com/office/officeart/2018/2/layout/IconCircleList"/>
    <dgm:cxn modelId="{E794B63D-A2FE-4877-AC28-AA5E6C7A5386}" type="presParOf" srcId="{BF5294B2-DAB3-4727-A3BB-4C0092A7B211}" destId="{294FBD60-5CA0-4658-BB72-C90599F14205}" srcOrd="1" destOrd="0" presId="urn:microsoft.com/office/officeart/2018/2/layout/IconCircleList"/>
    <dgm:cxn modelId="{90BFE208-726C-4273-B1FD-A70EC9139581}" type="presParOf" srcId="{BF5294B2-DAB3-4727-A3BB-4C0092A7B211}" destId="{443ECECA-1291-4317-BD16-2CE032B1F5B5}" srcOrd="2" destOrd="0" presId="urn:microsoft.com/office/officeart/2018/2/layout/IconCircleList"/>
    <dgm:cxn modelId="{762B6EE1-75CF-4995-8433-262D275E9D9A}" type="presParOf" srcId="{BF5294B2-DAB3-4727-A3BB-4C0092A7B211}" destId="{ED8593D3-7509-4A8C-88A1-EBAE10F3092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4C599-DC72-4043-8BD6-D740639AE438}">
      <dsp:nvSpPr>
        <dsp:cNvPr id="0" name=""/>
        <dsp:cNvSpPr/>
      </dsp:nvSpPr>
      <dsp:spPr>
        <a:xfrm>
          <a:off x="210785" y="547086"/>
          <a:ext cx="1335114" cy="133511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638D5-4D8D-48FD-BED1-5FD7AD142488}">
      <dsp:nvSpPr>
        <dsp:cNvPr id="0" name=""/>
        <dsp:cNvSpPr/>
      </dsp:nvSpPr>
      <dsp:spPr>
        <a:xfrm>
          <a:off x="491159" y="827460"/>
          <a:ext cx="774366" cy="7743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048D84-BF45-4ABB-974E-4F12EFD0ED65}">
      <dsp:nvSpPr>
        <dsp:cNvPr id="0" name=""/>
        <dsp:cNvSpPr/>
      </dsp:nvSpPr>
      <dsp:spPr>
        <a:xfrm>
          <a:off x="1831996" y="547086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Decision-making as a collective effort and the ability of untrained crowds to select creditworthy proposals</a:t>
          </a:r>
          <a:endParaRPr lang="en-US" sz="1900" kern="1200" dirty="0"/>
        </a:p>
      </dsp:txBody>
      <dsp:txXfrm>
        <a:off x="1831996" y="547086"/>
        <a:ext cx="3147056" cy="1335114"/>
      </dsp:txXfrm>
    </dsp:sp>
    <dsp:sp modelId="{E010B69C-E895-4FA0-8E5D-B7A1F2A14350}">
      <dsp:nvSpPr>
        <dsp:cNvPr id="0" name=""/>
        <dsp:cNvSpPr/>
      </dsp:nvSpPr>
      <dsp:spPr>
        <a:xfrm>
          <a:off x="5527403" y="547086"/>
          <a:ext cx="1335114" cy="133511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282FC-571B-402B-9B2F-F817BCEADAC0}">
      <dsp:nvSpPr>
        <dsp:cNvPr id="0" name=""/>
        <dsp:cNvSpPr/>
      </dsp:nvSpPr>
      <dsp:spPr>
        <a:xfrm>
          <a:off x="5807777" y="827460"/>
          <a:ext cx="774366" cy="7743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DC6A1-85A1-40DC-BDD8-45C9EB55D2EE}">
      <dsp:nvSpPr>
        <dsp:cNvPr id="0" name=""/>
        <dsp:cNvSpPr/>
      </dsp:nvSpPr>
      <dsp:spPr>
        <a:xfrm>
          <a:off x="7148614" y="547086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The collective intelligence indicators, opinion diversity and aggregation speed, are predictive of who gets capital and who pays back</a:t>
          </a:r>
          <a:endParaRPr lang="en-US" sz="1900" kern="1200" dirty="0"/>
        </a:p>
      </dsp:txBody>
      <dsp:txXfrm>
        <a:off x="7148614" y="547086"/>
        <a:ext cx="3147056" cy="1335114"/>
      </dsp:txXfrm>
    </dsp:sp>
    <dsp:sp modelId="{E0718C4A-3BAA-46A2-9FA1-C93F8834E36A}">
      <dsp:nvSpPr>
        <dsp:cNvPr id="0" name=""/>
        <dsp:cNvSpPr/>
      </dsp:nvSpPr>
      <dsp:spPr>
        <a:xfrm>
          <a:off x="210785" y="2653223"/>
          <a:ext cx="1335114" cy="133511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A4E72-A997-49D6-A103-09C5CD416272}">
      <dsp:nvSpPr>
        <dsp:cNvPr id="0" name=""/>
        <dsp:cNvSpPr/>
      </dsp:nvSpPr>
      <dsp:spPr>
        <a:xfrm>
          <a:off x="491159" y="2933597"/>
          <a:ext cx="774366" cy="7743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15FF0-2C61-43AC-943B-AF5A9844F13A}">
      <dsp:nvSpPr>
        <dsp:cNvPr id="0" name=""/>
        <dsp:cNvSpPr/>
      </dsp:nvSpPr>
      <dsp:spPr>
        <a:xfrm>
          <a:off x="1831996" y="2653223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Collective intelligence indicators serve as early warning signals of successful fundraising</a:t>
          </a:r>
          <a:endParaRPr lang="en-US" sz="1900" kern="1200" dirty="0"/>
        </a:p>
      </dsp:txBody>
      <dsp:txXfrm>
        <a:off x="1831996" y="2653223"/>
        <a:ext cx="3147056" cy="1335114"/>
      </dsp:txXfrm>
    </dsp:sp>
    <dsp:sp modelId="{60C4B9EA-980D-461F-A912-B603F849C23F}">
      <dsp:nvSpPr>
        <dsp:cNvPr id="0" name=""/>
        <dsp:cNvSpPr/>
      </dsp:nvSpPr>
      <dsp:spPr>
        <a:xfrm>
          <a:off x="5527403" y="2653223"/>
          <a:ext cx="1335114" cy="133511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4FBD60-5CA0-4658-BB72-C90599F14205}">
      <dsp:nvSpPr>
        <dsp:cNvPr id="0" name=""/>
        <dsp:cNvSpPr/>
      </dsp:nvSpPr>
      <dsp:spPr>
        <a:xfrm>
          <a:off x="5807777" y="2933597"/>
          <a:ext cx="774366" cy="7743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593D3-7509-4A8C-88A1-EBAE10F30920}">
      <dsp:nvSpPr>
        <dsp:cNvPr id="0" name=""/>
        <dsp:cNvSpPr/>
      </dsp:nvSpPr>
      <dsp:spPr>
        <a:xfrm>
          <a:off x="7148614" y="2653223"/>
          <a:ext cx="3147056" cy="1335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Latent collective behaviors enhance crowd efficiency and lay the foundations for a crowd-aware system design</a:t>
          </a:r>
          <a:endParaRPr lang="en-US" sz="1900" kern="1200"/>
        </a:p>
      </dsp:txBody>
      <dsp:txXfrm>
        <a:off x="7148614" y="2653223"/>
        <a:ext cx="3147056" cy="13351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86992-68E2-544A-83C3-78CB224C7322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5EA99-FCD0-D04E-BBE5-E87179864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74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5EA99-FCD0-D04E-BBE5-E871798648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97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45EA99-FCD0-D04E-BBE5-E871798648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469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45EA99-FCD0-D04E-BBE5-E871798648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18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The collective intelligence indicators are associated with project outcomes regardless of the risk level. </a:t>
            </a:r>
          </a:p>
          <a:p>
            <a:endParaRPr lang="en-US" sz="1800" dirty="0"/>
          </a:p>
          <a:p>
            <a:r>
              <a:rPr lang="en-US" sz="1800" dirty="0"/>
              <a:t>I show the estimates of the likelihood of successful fundraising and repayment conditional on combinations of diversity and speed for four risk-reward levels grouped by low and high borrower credit rating and low and high loan amounts. </a:t>
            </a:r>
          </a:p>
          <a:p>
            <a:endParaRPr lang="en-US" sz="1800" dirty="0"/>
          </a:p>
          <a:p>
            <a:r>
              <a:rPr lang="en-US" sz="1800" dirty="0"/>
              <a:t>The estimates are computed by adding interaction effects into the regression shown </a:t>
            </a:r>
            <a:r>
              <a:rPr lang="en-US" sz="1800" dirty="0" err="1"/>
              <a:t>eralier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In this figure generated from the Heckman selection model, the dashed horizontal red line indicates the base rates for the probability of fundraising and repayment in each of the risk categories</a:t>
            </a:r>
          </a:p>
          <a:p>
            <a:endParaRPr lang="en-US" sz="1800" dirty="0"/>
          </a:p>
          <a:p>
            <a:r>
              <a:rPr lang="en-US" sz="1800" dirty="0"/>
              <a:t>Campaigns that have high diversity and high speed make better predictions about the creditworthiness of a borrower and a borrower’s likelihood of default than expected by the base rate in seven out of eight risk categories</a:t>
            </a:r>
          </a:p>
          <a:p>
            <a:endParaRPr lang="en-US" sz="1800" dirty="0"/>
          </a:p>
          <a:p>
            <a:r>
              <a:rPr lang="en-US" sz="1800" dirty="0"/>
              <a:t>High-diversity and high-speed campaigns can be up to 92.9% better than predicted by the base rate</a:t>
            </a:r>
          </a:p>
          <a:p>
            <a:endParaRPr lang="en-US" sz="1800" dirty="0"/>
          </a:p>
          <a:p>
            <a:r>
              <a:rPr lang="en-US" sz="1800" dirty="0"/>
              <a:t>In all 4 risk categories, the lift from crowd wisdom over the base is statistically significant.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45EA99-FCD0-D04E-BBE5-E871798648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554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same analysis for repayment shows that the high diversity and high speed condition outperforms the baseline in all cases, except the 1.2% of the campaigns that are low-risk and yet have a higher success rate than expected by our indicators</a:t>
            </a:r>
            <a:endParaRPr lang="en-US" b="0" dirty="0">
              <a:effectLst/>
            </a:endParaRPr>
          </a:p>
          <a:p>
            <a:endParaRPr lang="en-US" dirty="0"/>
          </a:p>
          <a:p>
            <a:r>
              <a:rPr lang="en-US" dirty="0"/>
              <a:t>The four repayment categories indicate the most interesting and important theoretical and practical findings from our study.</a:t>
            </a:r>
          </a:p>
          <a:p>
            <a:endParaRPr lang="en-US" dirty="0"/>
          </a:p>
          <a:p>
            <a:r>
              <a:rPr lang="en-US" dirty="0"/>
              <a:t>We see that the lift provided by crowd wisdom is statistically and substantially greater than expected by the base rate in the two categories with the highest risk. </a:t>
            </a:r>
          </a:p>
          <a:p>
            <a:endParaRPr lang="en-US" dirty="0"/>
          </a:p>
          <a:p>
            <a:r>
              <a:rPr lang="en-US" dirty="0"/>
              <a:t>In the high-risk category, for example, the base rate estimates a repayment in roughly 40% of the cases. </a:t>
            </a:r>
          </a:p>
          <a:p>
            <a:endParaRPr lang="en-US" dirty="0"/>
          </a:p>
          <a:p>
            <a:r>
              <a:rPr lang="en-US" dirty="0"/>
              <a:t>In contrast, the combination of high diversity and high speed correctly predicts repayment 55.3% of the time.</a:t>
            </a:r>
          </a:p>
          <a:p>
            <a:endParaRPr lang="en-US" dirty="0"/>
          </a:p>
          <a:p>
            <a:r>
              <a:rPr lang="en-US" dirty="0"/>
              <a:t>Overall, we see that campaigns that are high on one but not both collective intelligence indicators have a success rate between 43.7% and 95.2% of the base rate, while campaigns that are low on both indicators (low diversity and low speed) have success rates up to 14.1% lower than the base rate.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45EA99-FCD0-D04E-BBE5-E871798648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068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same analysis for repayment shows that the high diversity and high speed condition outperforms the baseline in all cases, except the 1.2% of the campaigns that are low-risk and yet have a higher success rate than expected by our indicators</a:t>
            </a:r>
            <a:endParaRPr lang="en-US" b="0" dirty="0">
              <a:effectLst/>
            </a:endParaRPr>
          </a:p>
          <a:p>
            <a:endParaRPr lang="en-US" dirty="0"/>
          </a:p>
          <a:p>
            <a:r>
              <a:rPr lang="en-US" dirty="0"/>
              <a:t>The four repayment categories indicate the most interesting and important theoretical and practical findings from our study.</a:t>
            </a:r>
          </a:p>
          <a:p>
            <a:endParaRPr lang="en-US" dirty="0"/>
          </a:p>
          <a:p>
            <a:r>
              <a:rPr lang="en-US" dirty="0"/>
              <a:t>We see that the lift provided by crowd wisdom is statistically and substantially greater than expected by the base rate in the two categories with the highest risk. </a:t>
            </a:r>
          </a:p>
          <a:p>
            <a:endParaRPr lang="en-US" dirty="0"/>
          </a:p>
          <a:p>
            <a:r>
              <a:rPr lang="en-US" dirty="0"/>
              <a:t>In the high-risk category, for example, the base rate estimates a repayment in roughly 40% of the cases. </a:t>
            </a:r>
          </a:p>
          <a:p>
            <a:endParaRPr lang="en-US" dirty="0"/>
          </a:p>
          <a:p>
            <a:r>
              <a:rPr lang="en-US" dirty="0"/>
              <a:t>In contrast, the combination of high diversity and high speed correctly predicts repayment 55.3% of the time.</a:t>
            </a:r>
          </a:p>
          <a:p>
            <a:endParaRPr lang="en-US" dirty="0"/>
          </a:p>
          <a:p>
            <a:r>
              <a:rPr lang="en-US" dirty="0"/>
              <a:t>Overall, we see that campaigns that are high on one but not both collective intelligence indicators have a success rate between 43.7% and 95.2% of the base rate, while campaigns that are low on both indicators (low diversity and low speed) have success rates up to 14.1% lower than the base rate.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45EA99-FCD0-D04E-BBE5-E871798648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289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same analysis for repayment shows that the high diversity and high speed condition outperforms the baseline in all cases, except the 1.2% of the campaigns that are low-risk and yet have a higher success rate than expected by our indicators</a:t>
            </a:r>
            <a:endParaRPr lang="en-US" b="0" dirty="0">
              <a:effectLst/>
            </a:endParaRPr>
          </a:p>
          <a:p>
            <a:endParaRPr lang="en-US" dirty="0"/>
          </a:p>
          <a:p>
            <a:r>
              <a:rPr lang="en-US" dirty="0"/>
              <a:t>The four repayment categories indicate the most interesting and important theoretical and practical findings from our study.</a:t>
            </a:r>
          </a:p>
          <a:p>
            <a:endParaRPr lang="en-US" dirty="0"/>
          </a:p>
          <a:p>
            <a:r>
              <a:rPr lang="en-US" dirty="0"/>
              <a:t>We see that the lift provided by crowd wisdom is statistically and substantially greater than expected by the base rate in the two categories with the highest risk. </a:t>
            </a:r>
          </a:p>
          <a:p>
            <a:endParaRPr lang="en-US" dirty="0"/>
          </a:p>
          <a:p>
            <a:r>
              <a:rPr lang="en-US" dirty="0"/>
              <a:t>In the high-risk category, for example, the base rate estimates a repayment in roughly 40% of the cases. </a:t>
            </a:r>
          </a:p>
          <a:p>
            <a:endParaRPr lang="en-US" dirty="0"/>
          </a:p>
          <a:p>
            <a:r>
              <a:rPr lang="en-US" dirty="0"/>
              <a:t>In contrast, the combination of high diversity and high speed correctly predicts repayment 55.3% of the time.</a:t>
            </a:r>
          </a:p>
          <a:p>
            <a:endParaRPr lang="en-US" dirty="0"/>
          </a:p>
          <a:p>
            <a:r>
              <a:rPr lang="en-US" dirty="0"/>
              <a:t>Overall, we see that campaigns that are high on one but not both collective intelligence indicators have a success rate between 43.7% and 95.2% of the base rate, while campaigns that are low on both indicators (low diversity and low speed) have success rates up to 14.1% lower than the base rate.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45EA99-FCD0-D04E-BBE5-E871798648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569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same analysis for repayment shows that the high diversity and high speed condition outperforms the baseline in all cases, except the 1.2% of the campaigns that are low-risk and yet have a higher success rate than expected by our indicators</a:t>
            </a:r>
            <a:endParaRPr lang="en-US" b="0" dirty="0">
              <a:effectLst/>
            </a:endParaRPr>
          </a:p>
          <a:p>
            <a:endParaRPr lang="en-US" dirty="0"/>
          </a:p>
          <a:p>
            <a:r>
              <a:rPr lang="en-US" dirty="0"/>
              <a:t>The four repayment categories indicate the most interesting and important theoretical and practical findings from our study.</a:t>
            </a:r>
          </a:p>
          <a:p>
            <a:endParaRPr lang="en-US" dirty="0"/>
          </a:p>
          <a:p>
            <a:r>
              <a:rPr lang="en-US" dirty="0"/>
              <a:t>We see that the lift provided by crowd wisdom is statistically and substantially greater than expected by the base rate in the two categories with the highest risk. </a:t>
            </a:r>
          </a:p>
          <a:p>
            <a:endParaRPr lang="en-US" dirty="0"/>
          </a:p>
          <a:p>
            <a:r>
              <a:rPr lang="en-US" dirty="0"/>
              <a:t>In the high-risk category, for example, the base rate estimates a repayment in roughly 40% of the cases. </a:t>
            </a:r>
          </a:p>
          <a:p>
            <a:endParaRPr lang="en-US" dirty="0"/>
          </a:p>
          <a:p>
            <a:r>
              <a:rPr lang="en-US" dirty="0"/>
              <a:t>In contrast, the combination of high diversity and high speed correctly predicts repayment 55.3% of the time.</a:t>
            </a:r>
          </a:p>
          <a:p>
            <a:endParaRPr lang="en-US" dirty="0"/>
          </a:p>
          <a:p>
            <a:r>
              <a:rPr lang="en-US" dirty="0"/>
              <a:t>Overall, we see that campaigns that are high on one but not both collective intelligence indicators have a success rate between 43.7% and 95.2% of the base rate, while campaigns that are low on both indicators (low diversity and low speed) have success rates up to 14.1% lower than the base rate.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45EA99-FCD0-D04E-BBE5-E871798648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1318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same analysis for repayment shows that the high diversity and high speed condition outperforms the baseline in all cases, except the 1.2% of the campaigns that are low-risk and yet have a higher success rate than expected by our indicators</a:t>
            </a:r>
            <a:endParaRPr lang="en-US" b="0" dirty="0">
              <a:effectLst/>
            </a:endParaRPr>
          </a:p>
          <a:p>
            <a:endParaRPr lang="en-US" dirty="0"/>
          </a:p>
          <a:p>
            <a:r>
              <a:rPr lang="en-US" dirty="0"/>
              <a:t>The four repayment categories indicate the most interesting and important theoretical and practical findings from our study.</a:t>
            </a:r>
          </a:p>
          <a:p>
            <a:endParaRPr lang="en-US" dirty="0"/>
          </a:p>
          <a:p>
            <a:r>
              <a:rPr lang="en-US" dirty="0"/>
              <a:t>We see that the lift provided by crowd wisdom is statistically and substantially greater than expected by the base rate in the two categories with the highest risk. </a:t>
            </a:r>
          </a:p>
          <a:p>
            <a:endParaRPr lang="en-US" dirty="0"/>
          </a:p>
          <a:p>
            <a:r>
              <a:rPr lang="en-US" dirty="0"/>
              <a:t>In the high-risk category, for example, the base rate estimates a repayment in roughly 40% of the cases. </a:t>
            </a:r>
          </a:p>
          <a:p>
            <a:endParaRPr lang="en-US" dirty="0"/>
          </a:p>
          <a:p>
            <a:r>
              <a:rPr lang="en-US" dirty="0"/>
              <a:t>In contrast, the combination of high diversity and high speed correctly predicts repayment 55.3% of the time.</a:t>
            </a:r>
          </a:p>
          <a:p>
            <a:endParaRPr lang="en-US" dirty="0"/>
          </a:p>
          <a:p>
            <a:r>
              <a:rPr lang="en-US" dirty="0"/>
              <a:t>Overall, we see that campaigns that are high on one but not both collective intelligence indicators have a success rate between 43.7% and 95.2% of the base rate, while campaigns that are low on both indicators (low diversity and low speed) have success rates up to 14.1% lower than the base rate.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45EA99-FCD0-D04E-BBE5-E871798648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887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5EA99-FCD0-D04E-BBE5-E871798648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92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5EA99-FCD0-D04E-BBE5-E871798648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18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5EA99-FCD0-D04E-BBE5-E871798648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08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/>
              <a:t>We use a </a:t>
            </a:r>
            <a:r>
              <a:rPr lang="en-US" sz="5400" dirty="0"/>
              <a:t>two-stage Heckman model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The table shows the regression coefficients for fundraising as the selection variable and repayment as the outcome variable. 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the model replicates prior work …. significantly associated with who gets funded and who repays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 find that the two indicators (diversity and speed) accurately predict the probability of successful fundraising and loan payment.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When modeling funding and repayment, we evaluate the predictive power of diversity and speed by also controlling for additional variables like the amount requested and credit grade.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It’s important to note that our data has a selection bias because funded projects are not randomly selected from all possible campaigns. 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account for this, we use a two-step sample selection bias model. 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model indicates that diversity and speed are positively and significantly associated with funding and repayment success.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5EA99-FCD0-D04E-BBE5-E871798648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3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collective intelligence indicators are associated with project outcomes regardless of the risk level. </a:t>
            </a:r>
          </a:p>
          <a:p>
            <a:endParaRPr lang="en-US" dirty="0"/>
          </a:p>
          <a:p>
            <a:r>
              <a:rPr lang="en-US" dirty="0"/>
              <a:t>I show the estimates of the likelihood of successful fundraising and repayment conditional on combinations of diversity and speed for four risk-reward levels grouped by low and high borrower credit rating and low and high loan amounts. </a:t>
            </a:r>
          </a:p>
          <a:p>
            <a:endParaRPr lang="en-US" dirty="0"/>
          </a:p>
          <a:p>
            <a:r>
              <a:rPr lang="en-US" dirty="0"/>
              <a:t>The estimates are computed by adding interaction effects into the regression shown </a:t>
            </a:r>
            <a:r>
              <a:rPr lang="en-US" dirty="0" err="1"/>
              <a:t>eralier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this figure generated from the Heckman selection model, the dashed horizontal red line indicates the base rates for the probability of fundraising and repayment in each of the risk categories</a:t>
            </a:r>
          </a:p>
          <a:p>
            <a:endParaRPr lang="en-US" dirty="0"/>
          </a:p>
          <a:p>
            <a:r>
              <a:rPr lang="en-US" dirty="0"/>
              <a:t>Campaigns that have high diversity and high speed make better predictions about the creditworthiness of a borrower and a borrower’s likelihood of default than expected by the base rate in seven out of eight risk categories</a:t>
            </a:r>
          </a:p>
          <a:p>
            <a:endParaRPr lang="en-US" dirty="0"/>
          </a:p>
          <a:p>
            <a:r>
              <a:rPr lang="en-US" dirty="0"/>
              <a:t>High-diversity and high-speed campaigns can be up to 92.9% better than predicted by the base rate</a:t>
            </a:r>
          </a:p>
          <a:p>
            <a:endParaRPr lang="en-US" dirty="0"/>
          </a:p>
          <a:p>
            <a:r>
              <a:rPr lang="en-US" dirty="0"/>
              <a:t>In all 4 risk categories, the lift from crowd wisdom over the base is statistically significant.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45EA99-FCD0-D04E-BBE5-E871798648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157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same analysis for repayment shows that the high diversity and high speed condition outperforms the baseline in all cases, except the 1.2% of the campaigns that are low-risk and yet have a higher success rate than expected by our indicators</a:t>
            </a:r>
            <a:endParaRPr lang="en-US" b="0" dirty="0">
              <a:effectLst/>
            </a:endParaRPr>
          </a:p>
          <a:p>
            <a:endParaRPr lang="en-US" dirty="0"/>
          </a:p>
          <a:p>
            <a:r>
              <a:rPr lang="en-US" dirty="0"/>
              <a:t>The four repayment categories indicate the most interesting and important theoretical and practical findings from our study.</a:t>
            </a:r>
          </a:p>
          <a:p>
            <a:endParaRPr lang="en-US" dirty="0"/>
          </a:p>
          <a:p>
            <a:r>
              <a:rPr lang="en-US" dirty="0"/>
              <a:t>We see that the lift provided by crowd wisdom is statistically and substantially greater than expected by the base rate in the two categories with the highest risk. </a:t>
            </a:r>
          </a:p>
          <a:p>
            <a:endParaRPr lang="en-US" dirty="0"/>
          </a:p>
          <a:p>
            <a:r>
              <a:rPr lang="en-US" dirty="0"/>
              <a:t>In the high-risk category, for example, the base rate estimates a repayment in roughly 40% of the cases. </a:t>
            </a:r>
          </a:p>
          <a:p>
            <a:endParaRPr lang="en-US" dirty="0"/>
          </a:p>
          <a:p>
            <a:r>
              <a:rPr lang="en-US" dirty="0"/>
              <a:t>In contrast, the combination of high diversity and high speed correctly predicts repayment 55.3% of the time.</a:t>
            </a:r>
          </a:p>
          <a:p>
            <a:endParaRPr lang="en-US" dirty="0"/>
          </a:p>
          <a:p>
            <a:r>
              <a:rPr lang="en-US" dirty="0"/>
              <a:t>Overall, we see that campaigns that are high on one but not both collective intelligence indicators have a success rate between 43.7% and 95.2% of the base rate, while campaigns that are low on both indicators (low diversity and low speed) have success rates up to 14.1% lower than the base rate.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5EA99-FCD0-D04E-BBE5-E871798648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02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make several forecasts at the beginning of campaigns using random forests and assess the predictive power of collective intelligence indicators in comparison with other variables.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Initially, credit grade is a better predictor than the collective intelligence signals, however, after 4 loan contributions, both CI indicators have a higher permutation importance.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5EA99-FCD0-D04E-BBE5-E871798648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6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summary, we model decision-making as a collective effort and show the ability of untrained crowds to select creditworthy proposals</a:t>
            </a:r>
          </a:p>
          <a:p>
            <a:endParaRPr lang="en-US" dirty="0"/>
          </a:p>
          <a:p>
            <a:r>
              <a:rPr lang="en-US" dirty="0"/>
              <a:t>The collective intelligence indicators …</a:t>
            </a:r>
          </a:p>
          <a:p>
            <a:endParaRPr lang="en-US" dirty="0"/>
          </a:p>
          <a:p>
            <a:r>
              <a:rPr lang="en-US" dirty="0"/>
              <a:t>We further show that the collective intelligence indicators serve as …. As the crowd can concur on determinations of creditworthiness after only as few as four bids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Our findings pinpoint a key component, which is central to human computation more broadly i.e., latent collective behaviors that enhance crowd efficiency and lay the foundations for a crowd-aware system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5EA99-FCD0-D04E-BBE5-E871798648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89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5EA99-FCD0-D04E-BBE5-E871798648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30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5EA99-FCD0-D04E-BBE5-E871798648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80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45EA99-FCD0-D04E-BBE5-E871798648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380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5EA99-FCD0-D04E-BBE5-E871798648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91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5EA99-FCD0-D04E-BBE5-E871798648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22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5EA99-FCD0-D04E-BBE5-E871798648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45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same analysis for repayment shows that the high diversity and high speed condition outperforms the baseline in all cases, except the 1.2% of the campaigns that are low-risk and yet have a higher success rate than expected by our indicators</a:t>
            </a:r>
            <a:endParaRPr lang="en-US" b="0" dirty="0">
              <a:effectLst/>
            </a:endParaRPr>
          </a:p>
          <a:p>
            <a:endParaRPr lang="en-US" dirty="0"/>
          </a:p>
          <a:p>
            <a:r>
              <a:rPr lang="en-US" dirty="0"/>
              <a:t>The four repayment categories indicate the most interesting and important theoretical and practical findings from our study.</a:t>
            </a:r>
          </a:p>
          <a:p>
            <a:endParaRPr lang="en-US" dirty="0"/>
          </a:p>
          <a:p>
            <a:r>
              <a:rPr lang="en-US" dirty="0"/>
              <a:t>We see that the lift provided by crowd wisdom is statistically and substantially greater than expected by the base rate in the two categories with the highest risk. </a:t>
            </a:r>
          </a:p>
          <a:p>
            <a:endParaRPr lang="en-US" dirty="0"/>
          </a:p>
          <a:p>
            <a:r>
              <a:rPr lang="en-US" dirty="0"/>
              <a:t>In the high-risk category, for example, the base rate estimates a repayment in roughly 40% of the cases. </a:t>
            </a:r>
          </a:p>
          <a:p>
            <a:endParaRPr lang="en-US" dirty="0"/>
          </a:p>
          <a:p>
            <a:r>
              <a:rPr lang="en-US" dirty="0"/>
              <a:t>In contrast, the combination of high diversity and high speed correctly predicts repayment 55.3% of the time.</a:t>
            </a:r>
          </a:p>
          <a:p>
            <a:endParaRPr lang="en-US" dirty="0"/>
          </a:p>
          <a:p>
            <a:r>
              <a:rPr lang="en-US" dirty="0"/>
              <a:t>Overall, we see that campaigns that are high on one but not both collective intelligence indicators have a success rate between 43.7% and 95.2% of the base rate, while campaigns that are low on both indicators (low diversity and low speed) have success rates up to 14.1% lower than the base rate.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45EA99-FCD0-D04E-BBE5-E871798648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96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DF44-A190-1DDE-F160-63485FE27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95C5D-5469-4967-6E6C-918AEFD89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8B294-218F-ACDA-08C4-30F33718E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2E89-1611-724E-B7A6-46442E0F5BD3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68D2F-2F96-CDAB-8BFF-D755C286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AD2BB-CF26-E3F0-34D6-399DB1E43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1EE75-6F6B-494A-8391-5A0E06222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10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38C6-5DAD-A511-09AF-3C0EE55A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E8DC0D-D5B1-580E-9E3D-2BBA3DA36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D59EE-4AF5-29F8-A9C9-8C442308A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2E89-1611-724E-B7A6-46442E0F5BD3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1F0AD-FB13-E8F5-E167-AE3B6AE0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50D5F-8CE2-910E-C55D-3980F86E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1EE75-6F6B-494A-8391-5A0E06222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78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EB4486-2885-FA4A-256C-24A50A4EE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88CC3-17CC-1764-73D0-66E3218C0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60E95-C6E3-98A4-11DD-B53B5930D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2E89-1611-724E-B7A6-46442E0F5BD3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4C4E7-A411-E45E-0001-EE72B5EE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ABACD-64FB-12AE-53A3-2481EC75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1EE75-6F6B-494A-8391-5A0E06222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1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8C1D-65EE-2EA6-2322-CDBFA68C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AA6B0-D530-521D-01F2-5531C59F3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45875-72D8-0C73-52EB-69606083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2E89-1611-724E-B7A6-46442E0F5BD3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2B704-4CA6-40DA-CDD2-596429ACC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1A15D-60F1-E899-E70D-E5D0E7F2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1EE75-6F6B-494A-8391-5A0E06222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8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8432-A324-C556-3FB5-DB72A640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EAC8D-A8DC-1AC4-5A20-BF83243CA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D3919-1C6B-D068-BB04-E40D1FF2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2E89-1611-724E-B7A6-46442E0F5BD3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544FE-F8CA-9234-9101-9CD1BF440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07366-34E8-0B4A-B201-4400DCAA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1EE75-6F6B-494A-8391-5A0E06222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21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D84D6-F86A-1346-6DD3-BB7361FDB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D0C52-7301-4B1E-C663-0B83DF94B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B31A9-CAE7-AA9E-26F9-1B3D24FCF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EB2D6-A6EF-BA18-DA8E-298912D32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2E89-1611-724E-B7A6-46442E0F5BD3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9139D-3B45-2B08-E867-94C2346FF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6209E-5E0E-7356-EBE0-D614E0BBF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1EE75-6F6B-494A-8391-5A0E06222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03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69F3-098D-E9C2-9D81-F999D95D4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0D6B9-AD76-BDA2-083E-C392C5CBE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9B1F7-3B3A-150E-E36F-6ADA0F62B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5280EC-4AE7-6CFD-76A7-BC6236DB3C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B0E740-8B12-EC95-13DC-518049090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6C33D-A5D7-192F-A7EF-9BB9CFEA2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2E89-1611-724E-B7A6-46442E0F5BD3}" type="datetimeFigureOut">
              <a:rPr lang="en-US" smtClean="0"/>
              <a:t>4/27/23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BD5FD7-E196-1220-5DDE-CD39F5E21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E3E5DC-4088-B0B9-8AC9-108F8172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1EE75-6F6B-494A-8391-5A0E06222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AA4B1-BD12-BF5A-97CE-7DEA1CDD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693BB9-6E04-02F3-4523-12C008A51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2E89-1611-724E-B7A6-46442E0F5BD3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4C323-A2F1-84DB-CC33-C1FA4337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DD892-2784-A106-81C2-7E74E520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1EE75-6F6B-494A-8391-5A0E06222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07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A01324-CD5E-A2FE-8ADF-B9CF437A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2E89-1611-724E-B7A6-46442E0F5BD3}" type="datetimeFigureOut">
              <a:rPr lang="en-US" smtClean="0"/>
              <a:t>4/27/23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DE32BB-1E51-E9F1-2E0B-35BE49BFD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EC303-C17D-0839-DC5D-5D2D79CAB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1EE75-6F6B-494A-8391-5A0E06222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63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4FF5C-392A-17E2-05E1-3CAB1BE5C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45E5C-D5AB-3B02-13DA-44E611B5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3FCA7-A29E-73FA-979D-0AEE24B59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C86855-E35B-584B-F782-A91CE5A0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2E89-1611-724E-B7A6-46442E0F5BD3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937DB-EBC4-71D1-271C-4FAFED61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BAD8B-9A42-13D2-4119-80359F1B4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1EE75-6F6B-494A-8391-5A0E06222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51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209AD-12FB-655E-953C-74759A285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8F9959-93B5-8E97-59DF-326BF186B5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35774-5C4F-82A1-3BF3-594FE8274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84223-CA11-DEDE-810C-7A8EDA836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2E89-1611-724E-B7A6-46442E0F5BD3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6B631-681F-1725-CF73-D69D6989F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33DBA-D250-80DE-1B73-DE008D011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1EE75-6F6B-494A-8391-5A0E06222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45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746E1B-025E-836E-274B-3B5FDD57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98811-869B-B8B5-E9F5-6251B8197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361A1-2777-57E5-FA8D-B8215776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82E89-1611-724E-B7A6-46442E0F5BD3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5EACD-370E-BAF2-C8CE-9762AD9D7F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C22E5-D190-F17C-64A7-681860F41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1EE75-6F6B-494A-8391-5A0E06222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8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mailto:uzzi@northwestern.edu" TargetMode="External"/><Relationship Id="rId3" Type="http://schemas.openxmlformats.org/officeDocument/2006/relationships/image" Target="../media/image30.jpeg"/><Relationship Id="rId7" Type="http://schemas.openxmlformats.org/officeDocument/2006/relationships/hyperlink" Target="mailto:jayaram.uparna@iimu.ac.in" TargetMode="External"/><Relationship Id="rId12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2.png"/><Relationship Id="rId5" Type="http://schemas.openxmlformats.org/officeDocument/2006/relationships/image" Target="../media/image32.jpeg"/><Relationship Id="rId10" Type="http://schemas.openxmlformats.org/officeDocument/2006/relationships/hyperlink" Target="mailto:hdambane@u.northwestern.edu" TargetMode="External"/><Relationship Id="rId4" Type="http://schemas.openxmlformats.org/officeDocument/2006/relationships/image" Target="../media/image31.png"/><Relationship Id="rId9" Type="http://schemas.openxmlformats.org/officeDocument/2006/relationships/hyperlink" Target="mailto:a-horvart@northwestern.edu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ith idea concept">
            <a:extLst>
              <a:ext uri="{FF2B5EF4-FFF2-40B4-BE49-F238E27FC236}">
                <a16:creationId xmlns:a16="http://schemas.microsoft.com/office/drawing/2014/main" id="{20252D40-DF46-596A-DA92-020A20A29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830A6-B84B-675E-534B-F677C0107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/>
              <a:t>Hidden Indicators of Collective Intelligence in Crowdfunding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E92640-B46C-A9CE-D9FA-42774E9DB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Horvát, E-Á., </a:t>
            </a:r>
            <a:r>
              <a:rPr lang="en-US" sz="2000" u="sng"/>
              <a:t>Dambanemuya, H.K.</a:t>
            </a:r>
            <a:r>
              <a:rPr lang="en-US" sz="2000"/>
              <a:t>, Uparna, J.S., and Uzzi, B.</a:t>
            </a:r>
          </a:p>
          <a:p>
            <a:pPr algn="l"/>
            <a:r>
              <a:rPr lang="en-US" sz="2000"/>
              <a:t>Northwestern University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602" name="Picture 2" descr="Lab on Innovation in Networks and Knowledge logo">
            <a:extLst>
              <a:ext uri="{FF2B5EF4-FFF2-40B4-BE49-F238E27FC236}">
                <a16:creationId xmlns:a16="http://schemas.microsoft.com/office/drawing/2014/main" id="{FE4F48D8-D378-A528-192A-939E22029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74" y="5869432"/>
            <a:ext cx="482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NSF Brand Standards Manual">
            <a:extLst>
              <a:ext uri="{FF2B5EF4-FFF2-40B4-BE49-F238E27FC236}">
                <a16:creationId xmlns:a16="http://schemas.microsoft.com/office/drawing/2014/main" id="{5F1639FA-B49D-5E8A-BD19-8CA819DDE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38" y="5896864"/>
            <a:ext cx="961136" cy="96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926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4055-029C-4E86-8844-D05D96C02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2842C0-6210-4FDB-B1FF-C14C9273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9037F2-4CAF-446B-90DB-1480B247A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28589C-AF3D-49CF-BD92-C1D1D2F53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5844" y="1110000"/>
            <a:ext cx="10195740" cy="4629235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069CB-DB8C-57B5-B9DC-EC54259D7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844" y="2451100"/>
            <a:ext cx="10195740" cy="22957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Are the collective </a:t>
            </a:r>
            <a:r>
              <a:rPr lang="en-US" sz="4800" dirty="0"/>
              <a:t>i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ntelligence </a:t>
            </a:r>
            <a:r>
              <a:rPr lang="en-US" sz="4800" dirty="0"/>
              <a:t>i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ndicators robust to different levels of risk?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ADDA0-0661-831B-C409-BAB161ABDE6A}"/>
              </a:ext>
            </a:extLst>
          </p:cNvPr>
          <p:cNvSpPr txBox="1"/>
          <p:nvPr/>
        </p:nvSpPr>
        <p:spPr>
          <a:xfrm>
            <a:off x="995844" y="5378668"/>
            <a:ext cx="1019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ACM Web Conference (WWW ’23) 		Hidden Indicators of Collective Intelligence		</a:t>
            </a:r>
            <a:r>
              <a:rPr lang="en-US" sz="1400" dirty="0" err="1"/>
              <a:t>Horvát</a:t>
            </a:r>
            <a:r>
              <a:rPr lang="en-US" sz="1400" dirty="0"/>
              <a:t>, E-Á., et al</a:t>
            </a:r>
          </a:p>
        </p:txBody>
      </p:sp>
    </p:spTree>
    <p:extLst>
      <p:ext uri="{BB962C8B-B14F-4D97-AF65-F5344CB8AC3E}">
        <p14:creationId xmlns:p14="http://schemas.microsoft.com/office/powerpoint/2010/main" val="419168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4BFA6-B3C2-9410-776B-24CFF4A65AD4}"/>
              </a:ext>
            </a:extLst>
          </p:cNvPr>
          <p:cNvSpPr txBox="1"/>
          <p:nvPr/>
        </p:nvSpPr>
        <p:spPr>
          <a:xfrm>
            <a:off x="1028700" y="1967266"/>
            <a:ext cx="29591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Risk categories based on: </a:t>
            </a:r>
          </a:p>
          <a:p>
            <a:pPr marL="457200" marR="0" lvl="0" indent="-45720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credit grade</a:t>
            </a:r>
          </a:p>
          <a:p>
            <a:pPr marL="457200" marR="0" lvl="0" indent="-45720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loan amount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3979E4-ED8A-41E2-5006-E7534E7CE73A}"/>
              </a:ext>
            </a:extLst>
          </p:cNvPr>
          <p:cNvCxnSpPr>
            <a:cxnSpLocks/>
            <a:stCxn id="9" idx="0"/>
            <a:endCxn id="9" idx="2"/>
          </p:cNvCxnSpPr>
          <p:nvPr/>
        </p:nvCxnSpPr>
        <p:spPr>
          <a:xfrm>
            <a:off x="7772400" y="1193244"/>
            <a:ext cx="0" cy="411162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1F87ED-6700-657C-BBFC-98B5772C5FB0}"/>
              </a:ext>
            </a:extLst>
          </p:cNvPr>
          <p:cNvCxnSpPr>
            <a:cxnSpLocks/>
            <a:stCxn id="9" idx="3"/>
            <a:endCxn id="9" idx="1"/>
          </p:cNvCxnSpPr>
          <p:nvPr/>
        </p:nvCxnSpPr>
        <p:spPr>
          <a:xfrm flipH="1">
            <a:off x="5702300" y="3249057"/>
            <a:ext cx="4140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3D44B56-A7C7-33E8-B363-1271C54E0977}"/>
              </a:ext>
            </a:extLst>
          </p:cNvPr>
          <p:cNvSpPr/>
          <p:nvPr/>
        </p:nvSpPr>
        <p:spPr>
          <a:xfrm>
            <a:off x="5702300" y="1193244"/>
            <a:ext cx="4140200" cy="4111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F21C27-65EF-9035-9F6A-B7DD15C729E5}"/>
              </a:ext>
            </a:extLst>
          </p:cNvPr>
          <p:cNvSpPr txBox="1"/>
          <p:nvPr/>
        </p:nvSpPr>
        <p:spPr>
          <a:xfrm>
            <a:off x="7060762" y="823912"/>
            <a:ext cx="14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Amount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DCF9F-3CBB-E492-4331-F0DC009B6EA5}"/>
              </a:ext>
            </a:extLst>
          </p:cNvPr>
          <p:cNvSpPr txBox="1"/>
          <p:nvPr/>
        </p:nvSpPr>
        <p:spPr>
          <a:xfrm>
            <a:off x="7082851" y="5304869"/>
            <a:ext cx="137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Amount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FFFED-25FF-DF79-CE47-29672FE021AB}"/>
              </a:ext>
            </a:extLst>
          </p:cNvPr>
          <p:cNvSpPr txBox="1"/>
          <p:nvPr/>
        </p:nvSpPr>
        <p:spPr>
          <a:xfrm>
            <a:off x="9842500" y="2978834"/>
            <a:ext cx="1075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Excellent </a:t>
            </a:r>
          </a:p>
          <a:p>
            <a:r>
              <a:rPr lang="en-US" dirty="0"/>
              <a:t>Credit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34B7B-B894-9D7B-35BD-7E82B2BCF7FB}"/>
              </a:ext>
            </a:extLst>
          </p:cNvPr>
          <p:cNvSpPr txBox="1"/>
          <p:nvPr/>
        </p:nvSpPr>
        <p:spPr>
          <a:xfrm>
            <a:off x="4919740" y="2978834"/>
            <a:ext cx="752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</a:t>
            </a:r>
          </a:p>
          <a:p>
            <a:r>
              <a:rPr lang="en-US" dirty="0"/>
              <a:t>Credit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208696-A283-4E60-EDDD-A38730C84B0B}"/>
              </a:ext>
            </a:extLst>
          </p:cNvPr>
          <p:cNvSpPr/>
          <p:nvPr/>
        </p:nvSpPr>
        <p:spPr>
          <a:xfrm>
            <a:off x="6045202" y="1574482"/>
            <a:ext cx="1388678" cy="13917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High Risk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7E8A98-B06B-2CC7-DFD5-6CB5DF07859E}"/>
              </a:ext>
            </a:extLst>
          </p:cNvPr>
          <p:cNvSpPr/>
          <p:nvPr/>
        </p:nvSpPr>
        <p:spPr>
          <a:xfrm>
            <a:off x="6027903" y="3531920"/>
            <a:ext cx="1388678" cy="13917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Medium 2 Risk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6BF8126-A62F-CA48-96C6-F696FBF1B5EC}"/>
              </a:ext>
            </a:extLst>
          </p:cNvPr>
          <p:cNvSpPr/>
          <p:nvPr/>
        </p:nvSpPr>
        <p:spPr>
          <a:xfrm>
            <a:off x="8115301" y="1574482"/>
            <a:ext cx="1388678" cy="13917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Medium 1 Risk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664BC9-C9C0-CAD8-64D6-BEAEAC68E0F5}"/>
              </a:ext>
            </a:extLst>
          </p:cNvPr>
          <p:cNvSpPr/>
          <p:nvPr/>
        </p:nvSpPr>
        <p:spPr>
          <a:xfrm>
            <a:off x="8098002" y="3531920"/>
            <a:ext cx="1388678" cy="13917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Low Risk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0DF52-7BCA-340F-015D-251E8675A23C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ACM Web Conference (WWW ’23) 		Hidden Indicators of Collective Intelligence		</a:t>
            </a:r>
            <a:r>
              <a:rPr lang="en-US" dirty="0" err="1"/>
              <a:t>Horvát</a:t>
            </a:r>
            <a:r>
              <a:rPr lang="en-US" dirty="0"/>
              <a:t>, E-Á., et al</a:t>
            </a:r>
          </a:p>
        </p:txBody>
      </p:sp>
    </p:spTree>
    <p:extLst>
      <p:ext uri="{BB962C8B-B14F-4D97-AF65-F5344CB8AC3E}">
        <p14:creationId xmlns:p14="http://schemas.microsoft.com/office/powerpoint/2010/main" val="40084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4BFA6-B3C2-9410-776B-24CFF4A65AD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Probability of fundraising success depending on risk</a:t>
            </a:r>
            <a:r>
              <a:rPr kumimoji="0" lang="en-US" alt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   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A386BEF2-C0D9-2542-7AE9-E47B31268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0" y="457200"/>
            <a:ext cx="7132319" cy="59436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84467E-F455-64B0-24FE-ABA081D7D2A6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ACM Web Conference (WWW ’23) 		Hidden Indicators of Collective Intelligence		</a:t>
            </a:r>
            <a:r>
              <a:rPr lang="en-US" dirty="0" err="1"/>
              <a:t>Horvát</a:t>
            </a:r>
            <a:r>
              <a:rPr lang="en-US" dirty="0"/>
              <a:t>, E-Á., et al</a:t>
            </a:r>
          </a:p>
        </p:txBody>
      </p:sp>
    </p:spTree>
    <p:extLst>
      <p:ext uri="{BB962C8B-B14F-4D97-AF65-F5344CB8AC3E}">
        <p14:creationId xmlns:p14="http://schemas.microsoft.com/office/powerpoint/2010/main" val="1964264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4BFA6-B3C2-9410-776B-24CFF4A65AD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Crowds are cautious about funding high-risk campaigns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6E6E0324-3031-22A2-3AC5-172076DD3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0" y="457200"/>
            <a:ext cx="7132319" cy="59436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C66754-F915-EBA2-DB19-608C96D57E55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ACM Web Conference (WWW ’23) 		Hidden Indicators of Collective Intelligence		</a:t>
            </a:r>
            <a:r>
              <a:rPr lang="en-US" dirty="0" err="1"/>
              <a:t>Horvát</a:t>
            </a:r>
            <a:r>
              <a:rPr lang="en-US" dirty="0"/>
              <a:t>, E-Á., et al</a:t>
            </a:r>
          </a:p>
        </p:txBody>
      </p:sp>
    </p:spTree>
    <p:extLst>
      <p:ext uri="{BB962C8B-B14F-4D97-AF65-F5344CB8AC3E}">
        <p14:creationId xmlns:p14="http://schemas.microsoft.com/office/powerpoint/2010/main" val="1596182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4BFA6-B3C2-9410-776B-24CFF4A65AD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Probability of fundraising success depending on risk</a:t>
            </a:r>
            <a:r>
              <a:rPr kumimoji="0" lang="en-US" alt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   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8" name="Content Placeholder 17" descr="Chart, waterfall chart&#10;&#10;Description automatically generated">
            <a:extLst>
              <a:ext uri="{FF2B5EF4-FFF2-40B4-BE49-F238E27FC236}">
                <a16:creationId xmlns:a16="http://schemas.microsoft.com/office/drawing/2014/main" id="{ECDD60C5-6F02-F257-4BA8-483E0CF38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0" y="457200"/>
            <a:ext cx="7132319" cy="5943600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DD90A95-22C3-6354-6FAE-B5445F573B4D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ACM Web Conference (WWW ’23) 		Hidden Indicators of Collective Intelligence		</a:t>
            </a:r>
            <a:r>
              <a:rPr lang="en-US" dirty="0" err="1"/>
              <a:t>Horvát</a:t>
            </a:r>
            <a:r>
              <a:rPr lang="en-US" dirty="0"/>
              <a:t>, E-Á., et al</a:t>
            </a:r>
          </a:p>
        </p:txBody>
      </p:sp>
    </p:spTree>
    <p:extLst>
      <p:ext uri="{BB962C8B-B14F-4D97-AF65-F5344CB8AC3E}">
        <p14:creationId xmlns:p14="http://schemas.microsoft.com/office/powerpoint/2010/main" val="2074295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4BFA6-B3C2-9410-776B-24CFF4A65AD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Probability of repayment success depending on risk</a:t>
            </a:r>
            <a:r>
              <a:rPr kumimoji="0" lang="en-US" altLang="en-US" sz="3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   </a:t>
            </a:r>
            <a:endParaRPr kumimoji="0" lang="en-US" sz="3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B79C2C66-DB23-4114-3237-FCB7DD064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0" y="457200"/>
            <a:ext cx="7132319" cy="59436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DFAC9E-EC03-DC44-CC1E-A88757D3A1C7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ACM Web Conference (WWW ’23) 		Hidden Indicators of Collective Intelligence		</a:t>
            </a:r>
            <a:r>
              <a:rPr lang="en-US" dirty="0" err="1"/>
              <a:t>Horvát</a:t>
            </a:r>
            <a:r>
              <a:rPr lang="en-US" dirty="0"/>
              <a:t>, E-Á., et al</a:t>
            </a:r>
          </a:p>
        </p:txBody>
      </p:sp>
    </p:spTree>
    <p:extLst>
      <p:ext uri="{BB962C8B-B14F-4D97-AF65-F5344CB8AC3E}">
        <p14:creationId xmlns:p14="http://schemas.microsoft.com/office/powerpoint/2010/main" val="3052440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4BFA6-B3C2-9410-776B-24CFF4A65AD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High-risk campaigns have higher probabilities of default</a:t>
            </a:r>
            <a:r>
              <a:rPr kumimoji="0" lang="en-US" alt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  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C4BCCC5F-78F3-3DD9-BC0D-EF7E34130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0" y="457200"/>
            <a:ext cx="7132319" cy="59436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BF9A0B-FB54-B59F-A4D4-8678AC1493D3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ACM Web Conference (WWW ’23) 		Hidden Indicators of Collective Intelligence		</a:t>
            </a:r>
            <a:r>
              <a:rPr lang="en-US" dirty="0" err="1"/>
              <a:t>Horvát</a:t>
            </a:r>
            <a:r>
              <a:rPr lang="en-US" dirty="0"/>
              <a:t>, E-Á., et al</a:t>
            </a:r>
          </a:p>
        </p:txBody>
      </p:sp>
    </p:spTree>
    <p:extLst>
      <p:ext uri="{BB962C8B-B14F-4D97-AF65-F5344CB8AC3E}">
        <p14:creationId xmlns:p14="http://schemas.microsoft.com/office/powerpoint/2010/main" val="77242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4BFA6-B3C2-9410-776B-24CFF4A65AD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Probability of repayment success depending on risk</a:t>
            </a:r>
            <a:r>
              <a:rPr kumimoji="0" lang="en-US" altLang="en-US" sz="3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   </a:t>
            </a:r>
            <a:endParaRPr kumimoji="0" lang="en-US" sz="33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33246738-6B93-A1BC-7488-A37FC304B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0" y="457200"/>
            <a:ext cx="7132319" cy="59436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53D299-F548-6BCF-A631-E6D8DE017A41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ACM Web Conference (WWW ’23) 		Hidden Indicators of Collective Intelligence		</a:t>
            </a:r>
            <a:r>
              <a:rPr lang="en-US" dirty="0" err="1"/>
              <a:t>Horvát</a:t>
            </a:r>
            <a:r>
              <a:rPr lang="en-US" dirty="0"/>
              <a:t>, E-Á., et al</a:t>
            </a:r>
          </a:p>
        </p:txBody>
      </p:sp>
    </p:spTree>
    <p:extLst>
      <p:ext uri="{BB962C8B-B14F-4D97-AF65-F5344CB8AC3E}">
        <p14:creationId xmlns:p14="http://schemas.microsoft.com/office/powerpoint/2010/main" val="3004642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84055-029C-4E86-8844-D05D96C02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2842C0-6210-4FDB-B1FF-C14C9273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9037F2-4CAF-446B-90DB-1480B247A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28589C-AF3D-49CF-BD92-C1D1D2F53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5844" y="1110000"/>
            <a:ext cx="10195740" cy="4629235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069CB-DB8C-57B5-B9DC-EC54259D7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844" y="2451100"/>
            <a:ext cx="10195740" cy="22957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Are the collective </a:t>
            </a:r>
            <a:r>
              <a:rPr lang="en-US" sz="4800" dirty="0"/>
              <a:t>i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ntelligence </a:t>
            </a:r>
            <a:r>
              <a:rPr lang="en-US" sz="4800" dirty="0"/>
              <a:t>i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ndicators early predictors of fundraising success?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ADDA0-0661-831B-C409-BAB161ABDE6A}"/>
              </a:ext>
            </a:extLst>
          </p:cNvPr>
          <p:cNvSpPr txBox="1"/>
          <p:nvPr/>
        </p:nvSpPr>
        <p:spPr>
          <a:xfrm>
            <a:off x="995844" y="5378668"/>
            <a:ext cx="1019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ACM Web Conference (WWW ’23) 		Hidden Indicators of Collective Intelligence	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Horvát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E-Á., et al</a:t>
            </a:r>
          </a:p>
        </p:txBody>
      </p:sp>
    </p:spTree>
    <p:extLst>
      <p:ext uri="{BB962C8B-B14F-4D97-AF65-F5344CB8AC3E}">
        <p14:creationId xmlns:p14="http://schemas.microsoft.com/office/powerpoint/2010/main" val="2001881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4BFA6-B3C2-9410-776B-24CFF4A65AD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Predicting fundraising from early campaign dynamics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EBEF4-20DB-5FD6-35ED-D40AFA317CFC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ACM Web Conference (WWW ’23) 		Hidden Indicators of Collective Intelligence		</a:t>
            </a:r>
            <a:r>
              <a:rPr lang="en-US" dirty="0" err="1"/>
              <a:t>Horvát</a:t>
            </a:r>
            <a:r>
              <a:rPr lang="en-US" dirty="0"/>
              <a:t>, E-Á., et al</a:t>
            </a:r>
          </a:p>
        </p:txBody>
      </p:sp>
      <p:pic>
        <p:nvPicPr>
          <p:cNvPr id="6" name="Picture 5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AFF30A30-14F3-3749-F56E-B17F97B2B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814" y="1295401"/>
            <a:ext cx="6735915" cy="3935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BC0CDA-D525-7F00-AAE1-A0F4A89D4514}"/>
              </a:ext>
            </a:extLst>
          </p:cNvPr>
          <p:cNvSpPr/>
          <p:nvPr/>
        </p:nvSpPr>
        <p:spPr>
          <a:xfrm>
            <a:off x="5194300" y="1435100"/>
            <a:ext cx="3619500" cy="317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DF8DE-F8E1-A93A-622A-A8F17EBBBED3}"/>
              </a:ext>
            </a:extLst>
          </p:cNvPr>
          <p:cNvSpPr/>
          <p:nvPr/>
        </p:nvSpPr>
        <p:spPr>
          <a:xfrm>
            <a:off x="8915400" y="1574019"/>
            <a:ext cx="2437617" cy="317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75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768FD5-DD7A-43C7-8DEA-1F5DB3CB5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D8F81-89F2-77AF-D452-D9BFF95C5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3862386"/>
            <a:ext cx="5257800" cy="239871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Why Study Collective Intelligence in Crowdfunding?</a:t>
            </a:r>
          </a:p>
        </p:txBody>
      </p:sp>
      <p:pic>
        <p:nvPicPr>
          <p:cNvPr id="16" name="Picture 4" descr="Graph on document with pen">
            <a:extLst>
              <a:ext uri="{FF2B5EF4-FFF2-40B4-BE49-F238E27FC236}">
                <a16:creationId xmlns:a16="http://schemas.microsoft.com/office/drawing/2014/main" id="{BC1887B1-B556-5EDD-A3E8-CF60E214B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67" b="36977"/>
          <a:stretch/>
        </p:blipFill>
        <p:spPr>
          <a:xfrm>
            <a:off x="2" y="10"/>
            <a:ext cx="12191999" cy="3154014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0DE49-D1BD-2C09-770C-5B846B6DD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319631"/>
            <a:ext cx="5499100" cy="3538370"/>
          </a:xfrm>
        </p:spPr>
        <p:txBody>
          <a:bodyPr anchor="ctr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~2,000 crowdfunding sites and over $300 Billion by 2025 </a:t>
            </a:r>
            <a:r>
              <a:rPr lang="en-US" sz="13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[World Bank Estimate]</a:t>
            </a:r>
            <a:endParaRPr lang="en-US" sz="1300" b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Growing academic interest</a:t>
            </a:r>
            <a:endParaRPr lang="en-US" sz="1800" b="1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[Agrawal2013, Belleflamme2014, Mollick2014, Gleasure2016, Short2017]</a:t>
            </a:r>
            <a:endParaRPr lang="en-US" sz="1300" b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COVID-19 Responses</a:t>
            </a:r>
            <a:endParaRPr lang="en-US" sz="2000" b="1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0" i="0" u="none" strike="noStrike" dirty="0">
                <a:effectLst/>
                <a:latin typeface="Arial" panose="020B0604020202020204" pitchFamily="34" charset="0"/>
              </a:rPr>
              <a:t>CTH → </a:t>
            </a:r>
            <a:r>
              <a:rPr lang="en-US" sz="1600" b="0" i="1" u="none" strike="noStrike" dirty="0">
                <a:effectLst/>
                <a:latin typeface="Arial" panose="020B0604020202020204" pitchFamily="34" charset="0"/>
              </a:rPr>
              <a:t>world’s largest open-source library of Coronavirus tools and data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</a:rPr>
              <a:t> (Initial Target: £27,000)</a:t>
            </a:r>
            <a:endParaRPr lang="en-US" sz="16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effectLst/>
                <a:latin typeface="Arial" panose="020B0604020202020204" pitchFamily="34" charset="0"/>
              </a:rPr>
              <a:t>WHO → </a:t>
            </a:r>
            <a:r>
              <a:rPr lang="en-US" sz="1600" b="0" i="1" u="none" strike="noStrike" dirty="0">
                <a:effectLst/>
                <a:latin typeface="Arial" panose="020B0604020202020204" pitchFamily="34" charset="0"/>
              </a:rPr>
              <a:t>first-ever crowdfund 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</a:rPr>
              <a:t>(COVID-19 response)</a:t>
            </a:r>
            <a:endParaRPr lang="en-US" sz="16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effectLst/>
                <a:latin typeface="Arial" panose="020B0604020202020204" pitchFamily="34" charset="0"/>
              </a:rPr>
              <a:t>Italy → </a:t>
            </a:r>
            <a:r>
              <a:rPr lang="en-US" sz="1600" b="0" i="1" u="none" strike="noStrike" dirty="0">
                <a:effectLst/>
                <a:latin typeface="Arial" panose="020B0604020202020204" pitchFamily="34" charset="0"/>
              </a:rPr>
              <a:t>record-breaking GoFundMe campaigns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20706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4BFA6-B3C2-9410-776B-24CFF4A65AD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CI Indicators are early predictors of fundraising success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E528B-868D-105D-69A1-BFC43D7065E0}"/>
              </a:ext>
            </a:extLst>
          </p:cNvPr>
          <p:cNvSpPr txBox="1"/>
          <p:nvPr/>
        </p:nvSpPr>
        <p:spPr>
          <a:xfrm>
            <a:off x="1676400" y="5472873"/>
            <a:ext cx="9105900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dirty="0">
                <a:solidFill>
                  <a:schemeClr val="bg1"/>
                </a:solidFill>
              </a:rPr>
              <a:t>At only 4 bids, both collective intelligence indicators become more predictive than credit grade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89029-882A-2D67-3735-5ADBDA2D3ECC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ACM Web Conference (WWW ’23) 		Hidden Indicators of Collective Intelligence		</a:t>
            </a:r>
            <a:r>
              <a:rPr lang="en-US" dirty="0" err="1"/>
              <a:t>Horvát</a:t>
            </a:r>
            <a:r>
              <a:rPr lang="en-US" dirty="0"/>
              <a:t>, E-Á., et al</a:t>
            </a:r>
          </a:p>
        </p:txBody>
      </p:sp>
      <p:pic>
        <p:nvPicPr>
          <p:cNvPr id="8" name="Picture 7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4DF39562-4BAA-62C8-3FBC-9D175BFF5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814" y="1295401"/>
            <a:ext cx="6735915" cy="393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4E8F-A4A9-E453-09D7-F550283A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2D58D43-22BC-865B-2F9B-6DF8D6D3D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300" y="1690688"/>
            <a:ext cx="5346700" cy="2108200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0BF8CDA-22F7-5531-75AB-0C22B19C4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5788"/>
            <a:ext cx="5562600" cy="19431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152A993-0C91-8128-3631-F9D60A115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3963988"/>
            <a:ext cx="5346700" cy="1955800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1ADA2F4-7527-9C10-8B9B-6A08323A9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950" y="4103688"/>
            <a:ext cx="5600700" cy="1816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FA4E5A-B5AB-273B-BA90-0B9E68297299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ACM Web Conference (WWW ’23) 		Hidden Indicators of Collective Intelligence		</a:t>
            </a:r>
            <a:r>
              <a:rPr lang="en-US" dirty="0" err="1"/>
              <a:t>Horvát</a:t>
            </a:r>
            <a:r>
              <a:rPr lang="en-US" dirty="0"/>
              <a:t>, E-Á., et al</a:t>
            </a:r>
          </a:p>
        </p:txBody>
      </p:sp>
    </p:spTree>
    <p:extLst>
      <p:ext uri="{BB962C8B-B14F-4D97-AF65-F5344CB8AC3E}">
        <p14:creationId xmlns:p14="http://schemas.microsoft.com/office/powerpoint/2010/main" val="171880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9" name="Rectangle 3118">
            <a:extLst>
              <a:ext uri="{FF2B5EF4-FFF2-40B4-BE49-F238E27FC236}">
                <a16:creationId xmlns:a16="http://schemas.microsoft.com/office/drawing/2014/main" id="{75BDD038-F345-433A-B715-30DEEC152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1" name="Rectangle 3120">
            <a:extLst>
              <a:ext uri="{FF2B5EF4-FFF2-40B4-BE49-F238E27FC236}">
                <a16:creationId xmlns:a16="http://schemas.microsoft.com/office/drawing/2014/main" id="{0B89AF2A-4ED1-4E6B-907C-ED98F10E7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E6143-892A-C645-7D6F-09A648439609}"/>
              </a:ext>
            </a:extLst>
          </p:cNvPr>
          <p:cNvSpPr txBox="1"/>
          <p:nvPr/>
        </p:nvSpPr>
        <p:spPr>
          <a:xfrm>
            <a:off x="-10142" y="5976578"/>
            <a:ext cx="12202142" cy="77071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3C10A225-82D0-EFEF-183E-10AA2825A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0" r="3254" b="1"/>
          <a:stretch/>
        </p:blipFill>
        <p:spPr bwMode="auto">
          <a:xfrm>
            <a:off x="3057846" y="-13662"/>
            <a:ext cx="3067990" cy="4616794"/>
          </a:xfrm>
          <a:custGeom>
            <a:avLst/>
            <a:gdLst/>
            <a:ahLst/>
            <a:cxnLst/>
            <a:rect l="l" t="t" r="r" b="b"/>
            <a:pathLst>
              <a:path w="3067990" h="4616794">
                <a:moveTo>
                  <a:pt x="0" y="0"/>
                </a:moveTo>
                <a:lnTo>
                  <a:pt x="3067990" y="0"/>
                </a:lnTo>
                <a:lnTo>
                  <a:pt x="3067990" y="4616421"/>
                </a:lnTo>
                <a:lnTo>
                  <a:pt x="3000906" y="4616794"/>
                </a:lnTo>
                <a:lnTo>
                  <a:pt x="2972250" y="4614025"/>
                </a:lnTo>
                <a:cubicBezTo>
                  <a:pt x="2962120" y="4616092"/>
                  <a:pt x="2951989" y="4604037"/>
                  <a:pt x="2941859" y="4606104"/>
                </a:cubicBezTo>
                <a:lnTo>
                  <a:pt x="2894107" y="4602170"/>
                </a:lnTo>
                <a:cubicBezTo>
                  <a:pt x="2873034" y="4581836"/>
                  <a:pt x="2869193" y="4602435"/>
                  <a:pt x="2854257" y="4597077"/>
                </a:cubicBezTo>
                <a:cubicBezTo>
                  <a:pt x="2828604" y="4586072"/>
                  <a:pt x="2823319" y="4587134"/>
                  <a:pt x="2797428" y="4577083"/>
                </a:cubicBezTo>
                <a:cubicBezTo>
                  <a:pt x="2784423" y="4578854"/>
                  <a:pt x="2770248" y="4573660"/>
                  <a:pt x="2757555" y="4577211"/>
                </a:cubicBezTo>
                <a:lnTo>
                  <a:pt x="2722664" y="4575516"/>
                </a:lnTo>
                <a:lnTo>
                  <a:pt x="2686700" y="4579436"/>
                </a:lnTo>
                <a:lnTo>
                  <a:pt x="2649051" y="4590851"/>
                </a:lnTo>
                <a:cubicBezTo>
                  <a:pt x="2634424" y="4591611"/>
                  <a:pt x="2618884" y="4590616"/>
                  <a:pt x="2602008" y="4586807"/>
                </a:cubicBezTo>
                <a:cubicBezTo>
                  <a:pt x="2588795" y="4584785"/>
                  <a:pt x="2590198" y="4581679"/>
                  <a:pt x="2553187" y="4576612"/>
                </a:cubicBezTo>
                <a:cubicBezTo>
                  <a:pt x="2516176" y="4571544"/>
                  <a:pt x="2419368" y="4560523"/>
                  <a:pt x="2379944" y="4556404"/>
                </a:cubicBezTo>
                <a:cubicBezTo>
                  <a:pt x="2340520" y="4552286"/>
                  <a:pt x="2355516" y="4555975"/>
                  <a:pt x="2333229" y="4554006"/>
                </a:cubicBezTo>
                <a:cubicBezTo>
                  <a:pt x="2310943" y="4552037"/>
                  <a:pt x="2272361" y="4544062"/>
                  <a:pt x="2246228" y="4544592"/>
                </a:cubicBezTo>
                <a:cubicBezTo>
                  <a:pt x="2227084" y="4544840"/>
                  <a:pt x="2214877" y="4554623"/>
                  <a:pt x="2194084" y="4550124"/>
                </a:cubicBezTo>
                <a:cubicBezTo>
                  <a:pt x="2173819" y="4565400"/>
                  <a:pt x="2120858" y="4529368"/>
                  <a:pt x="2122173" y="4551115"/>
                </a:cubicBezTo>
                <a:cubicBezTo>
                  <a:pt x="2103245" y="4538654"/>
                  <a:pt x="2081494" y="4540178"/>
                  <a:pt x="2059358" y="4545242"/>
                </a:cubicBezTo>
                <a:lnTo>
                  <a:pt x="2035061" y="4551794"/>
                </a:lnTo>
                <a:lnTo>
                  <a:pt x="1953233" y="4547925"/>
                </a:lnTo>
                <a:lnTo>
                  <a:pt x="1946445" y="4553172"/>
                </a:lnTo>
                <a:lnTo>
                  <a:pt x="1929934" y="4554324"/>
                </a:lnTo>
                <a:lnTo>
                  <a:pt x="1923819" y="4555038"/>
                </a:lnTo>
                <a:lnTo>
                  <a:pt x="1920026" y="4552518"/>
                </a:lnTo>
                <a:cubicBezTo>
                  <a:pt x="1917776" y="4551386"/>
                  <a:pt x="1916103" y="4551310"/>
                  <a:pt x="1914899" y="4553152"/>
                </a:cubicBezTo>
                <a:cubicBezTo>
                  <a:pt x="1914710" y="4554150"/>
                  <a:pt x="1914522" y="4555147"/>
                  <a:pt x="1914332" y="4556144"/>
                </a:cubicBezTo>
                <a:lnTo>
                  <a:pt x="1882048" y="4559910"/>
                </a:lnTo>
                <a:lnTo>
                  <a:pt x="1649952" y="4565527"/>
                </a:lnTo>
                <a:cubicBezTo>
                  <a:pt x="1546877" y="4600708"/>
                  <a:pt x="1418821" y="4554985"/>
                  <a:pt x="1305072" y="4567061"/>
                </a:cubicBezTo>
                <a:cubicBezTo>
                  <a:pt x="1280261" y="4557333"/>
                  <a:pt x="1302176" y="4558540"/>
                  <a:pt x="1243254" y="4571143"/>
                </a:cubicBezTo>
                <a:cubicBezTo>
                  <a:pt x="1210584" y="4564151"/>
                  <a:pt x="1143994" y="4561068"/>
                  <a:pt x="1107683" y="4558193"/>
                </a:cubicBezTo>
                <a:cubicBezTo>
                  <a:pt x="1073102" y="4550629"/>
                  <a:pt x="1071748" y="4546366"/>
                  <a:pt x="1049893" y="4539884"/>
                </a:cubicBezTo>
                <a:cubicBezTo>
                  <a:pt x="1028038" y="4533401"/>
                  <a:pt x="1037691" y="4534947"/>
                  <a:pt x="994206" y="4533420"/>
                </a:cubicBezTo>
                <a:cubicBezTo>
                  <a:pt x="958901" y="4528712"/>
                  <a:pt x="875207" y="4522680"/>
                  <a:pt x="841592" y="4522231"/>
                </a:cubicBezTo>
                <a:cubicBezTo>
                  <a:pt x="807977" y="4521782"/>
                  <a:pt x="805424" y="4517118"/>
                  <a:pt x="774862" y="4516600"/>
                </a:cubicBezTo>
                <a:cubicBezTo>
                  <a:pt x="750315" y="4523644"/>
                  <a:pt x="671398" y="4522624"/>
                  <a:pt x="654689" y="4508536"/>
                </a:cubicBezTo>
                <a:cubicBezTo>
                  <a:pt x="637868" y="4505459"/>
                  <a:pt x="619334" y="4510410"/>
                  <a:pt x="609821" y="4495335"/>
                </a:cubicBezTo>
                <a:cubicBezTo>
                  <a:pt x="594967" y="4477187"/>
                  <a:pt x="569778" y="4482863"/>
                  <a:pt x="546639" y="4483715"/>
                </a:cubicBezTo>
                <a:cubicBezTo>
                  <a:pt x="511551" y="4480605"/>
                  <a:pt x="483864" y="4467978"/>
                  <a:pt x="448444" y="4468067"/>
                </a:cubicBezTo>
                <a:cubicBezTo>
                  <a:pt x="415629" y="4464821"/>
                  <a:pt x="430775" y="4468600"/>
                  <a:pt x="355452" y="4463696"/>
                </a:cubicBezTo>
                <a:cubicBezTo>
                  <a:pt x="313474" y="4466598"/>
                  <a:pt x="251919" y="4449601"/>
                  <a:pt x="214765" y="4450435"/>
                </a:cubicBezTo>
                <a:cubicBezTo>
                  <a:pt x="212316" y="4447431"/>
                  <a:pt x="185091" y="4449077"/>
                  <a:pt x="163935" y="4448100"/>
                </a:cubicBezTo>
                <a:cubicBezTo>
                  <a:pt x="142779" y="4447123"/>
                  <a:pt x="108889" y="4432016"/>
                  <a:pt x="87830" y="4444571"/>
                </a:cubicBezTo>
                <a:lnTo>
                  <a:pt x="0" y="443338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CDA50A80-8748-AFED-173D-95430BA87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r="24870"/>
          <a:stretch/>
        </p:blipFill>
        <p:spPr bwMode="auto">
          <a:xfrm>
            <a:off x="1" y="-13662"/>
            <a:ext cx="3067990" cy="4486402"/>
          </a:xfrm>
          <a:custGeom>
            <a:avLst/>
            <a:gdLst/>
            <a:ahLst/>
            <a:cxnLst/>
            <a:rect l="l" t="t" r="r" b="b"/>
            <a:pathLst>
              <a:path w="3067990" h="4486402">
                <a:moveTo>
                  <a:pt x="0" y="0"/>
                </a:moveTo>
                <a:lnTo>
                  <a:pt x="3067990" y="0"/>
                </a:lnTo>
                <a:lnTo>
                  <a:pt x="3067990" y="4434678"/>
                </a:lnTo>
                <a:lnTo>
                  <a:pt x="3005136" y="4426674"/>
                </a:lnTo>
                <a:cubicBezTo>
                  <a:pt x="2984892" y="4426477"/>
                  <a:pt x="2964647" y="4432630"/>
                  <a:pt x="2944403" y="4432433"/>
                </a:cubicBezTo>
                <a:cubicBezTo>
                  <a:pt x="2903802" y="4433020"/>
                  <a:pt x="2942523" y="4445800"/>
                  <a:pt x="2891479" y="4437498"/>
                </a:cubicBezTo>
                <a:cubicBezTo>
                  <a:pt x="2840435" y="4419671"/>
                  <a:pt x="2733386" y="4403942"/>
                  <a:pt x="2670602" y="4406269"/>
                </a:cubicBezTo>
                <a:lnTo>
                  <a:pt x="2601567" y="4385855"/>
                </a:lnTo>
                <a:lnTo>
                  <a:pt x="2555755" y="4386872"/>
                </a:lnTo>
                <a:lnTo>
                  <a:pt x="2522574" y="4380920"/>
                </a:lnTo>
                <a:cubicBezTo>
                  <a:pt x="2505748" y="4364465"/>
                  <a:pt x="2499515" y="4369192"/>
                  <a:pt x="2482690" y="4359798"/>
                </a:cubicBezTo>
                <a:cubicBezTo>
                  <a:pt x="2463674" y="4348619"/>
                  <a:pt x="2468309" y="4371071"/>
                  <a:pt x="2418230" y="4355773"/>
                </a:cubicBezTo>
                <a:cubicBezTo>
                  <a:pt x="2389966" y="4363918"/>
                  <a:pt x="2397381" y="4343124"/>
                  <a:pt x="2373124" y="4355934"/>
                </a:cubicBezTo>
                <a:cubicBezTo>
                  <a:pt x="2361515" y="4350812"/>
                  <a:pt x="2343756" y="4347971"/>
                  <a:pt x="2333141" y="4341245"/>
                </a:cubicBezTo>
                <a:lnTo>
                  <a:pt x="2313452" y="4337742"/>
                </a:lnTo>
                <a:lnTo>
                  <a:pt x="2288838" y="4331561"/>
                </a:lnTo>
                <a:lnTo>
                  <a:pt x="2284798" y="4320029"/>
                </a:lnTo>
                <a:lnTo>
                  <a:pt x="2246654" y="4313234"/>
                </a:lnTo>
                <a:cubicBezTo>
                  <a:pt x="2233112" y="4308633"/>
                  <a:pt x="2221188" y="4295927"/>
                  <a:pt x="2203716" y="4295057"/>
                </a:cubicBezTo>
                <a:cubicBezTo>
                  <a:pt x="2166201" y="4287935"/>
                  <a:pt x="2065291" y="4280117"/>
                  <a:pt x="2028271" y="4275095"/>
                </a:cubicBezTo>
                <a:cubicBezTo>
                  <a:pt x="1991251" y="4270074"/>
                  <a:pt x="2010652" y="4268317"/>
                  <a:pt x="1981596" y="4264928"/>
                </a:cubicBezTo>
                <a:cubicBezTo>
                  <a:pt x="1953253" y="4268497"/>
                  <a:pt x="1866336" y="4256745"/>
                  <a:pt x="1850405" y="4240640"/>
                </a:cubicBezTo>
                <a:cubicBezTo>
                  <a:pt x="1832387" y="4235329"/>
                  <a:pt x="1811052" y="4237664"/>
                  <a:pt x="1803238" y="4221575"/>
                </a:cubicBezTo>
                <a:cubicBezTo>
                  <a:pt x="1790076" y="4201744"/>
                  <a:pt x="1725767" y="4221796"/>
                  <a:pt x="1735576" y="4201564"/>
                </a:cubicBezTo>
                <a:cubicBezTo>
                  <a:pt x="1712756" y="4208335"/>
                  <a:pt x="1692774" y="4201125"/>
                  <a:pt x="1673819" y="4190462"/>
                </a:cubicBezTo>
                <a:lnTo>
                  <a:pt x="1653406" y="4177819"/>
                </a:lnTo>
                <a:lnTo>
                  <a:pt x="1634127" y="4179710"/>
                </a:lnTo>
                <a:cubicBezTo>
                  <a:pt x="1624926" y="4163559"/>
                  <a:pt x="1606023" y="4174759"/>
                  <a:pt x="1592100" y="4163307"/>
                </a:cubicBezTo>
                <a:lnTo>
                  <a:pt x="1570088" y="4153009"/>
                </a:lnTo>
                <a:lnTo>
                  <a:pt x="1554918" y="4147539"/>
                </a:lnTo>
                <a:lnTo>
                  <a:pt x="1549412" y="4145242"/>
                </a:lnTo>
                <a:lnTo>
                  <a:pt x="1544829" y="4146621"/>
                </a:lnTo>
                <a:cubicBezTo>
                  <a:pt x="1542253" y="4147096"/>
                  <a:pt x="1540639" y="4146723"/>
                  <a:pt x="1540227" y="4144662"/>
                </a:cubicBezTo>
                <a:lnTo>
                  <a:pt x="1540870" y="4141678"/>
                </a:lnTo>
                <a:lnTo>
                  <a:pt x="1480028" y="4147205"/>
                </a:lnTo>
                <a:lnTo>
                  <a:pt x="1450048" y="4143704"/>
                </a:lnTo>
                <a:cubicBezTo>
                  <a:pt x="1420066" y="4160354"/>
                  <a:pt x="1384545" y="4126004"/>
                  <a:pt x="1355070" y="4157686"/>
                </a:cubicBezTo>
                <a:lnTo>
                  <a:pt x="1231491" y="4157911"/>
                </a:lnTo>
                <a:lnTo>
                  <a:pt x="1175669" y="4154403"/>
                </a:lnTo>
                <a:cubicBezTo>
                  <a:pt x="1163327" y="4160355"/>
                  <a:pt x="1127457" y="4150629"/>
                  <a:pt x="1135056" y="4154527"/>
                </a:cubicBezTo>
                <a:lnTo>
                  <a:pt x="1078746" y="4159023"/>
                </a:lnTo>
                <a:lnTo>
                  <a:pt x="1071329" y="4163144"/>
                </a:lnTo>
                <a:lnTo>
                  <a:pt x="1068711" y="4165302"/>
                </a:lnTo>
                <a:lnTo>
                  <a:pt x="1055959" y="4166495"/>
                </a:lnTo>
                <a:cubicBezTo>
                  <a:pt x="1048027" y="4170471"/>
                  <a:pt x="1045639" y="4178713"/>
                  <a:pt x="1037216" y="4182194"/>
                </a:cubicBezTo>
                <a:cubicBezTo>
                  <a:pt x="1033004" y="4183935"/>
                  <a:pt x="1027282" y="4184485"/>
                  <a:pt x="1018606" y="4182718"/>
                </a:cubicBezTo>
                <a:cubicBezTo>
                  <a:pt x="1018058" y="4170742"/>
                  <a:pt x="1003524" y="4174229"/>
                  <a:pt x="987944" y="4178268"/>
                </a:cubicBezTo>
                <a:lnTo>
                  <a:pt x="973797" y="4181156"/>
                </a:lnTo>
                <a:lnTo>
                  <a:pt x="972433" y="4181930"/>
                </a:lnTo>
                <a:lnTo>
                  <a:pt x="971789" y="4181565"/>
                </a:lnTo>
                <a:lnTo>
                  <a:pt x="965406" y="4182868"/>
                </a:lnTo>
                <a:cubicBezTo>
                  <a:pt x="958709" y="4183296"/>
                  <a:pt x="953368" y="4181997"/>
                  <a:pt x="950999" y="4177105"/>
                </a:cubicBezTo>
                <a:cubicBezTo>
                  <a:pt x="935835" y="4209668"/>
                  <a:pt x="909896" y="4190797"/>
                  <a:pt x="878894" y="4205034"/>
                </a:cubicBezTo>
                <a:cubicBezTo>
                  <a:pt x="856168" y="4214849"/>
                  <a:pt x="852278" y="4207962"/>
                  <a:pt x="828591" y="4213036"/>
                </a:cubicBezTo>
                <a:cubicBezTo>
                  <a:pt x="780794" y="4256129"/>
                  <a:pt x="789761" y="4223483"/>
                  <a:pt x="727702" y="4254740"/>
                </a:cubicBezTo>
                <a:cubicBezTo>
                  <a:pt x="675647" y="4285502"/>
                  <a:pt x="641817" y="4303533"/>
                  <a:pt x="584992" y="4342206"/>
                </a:cubicBezTo>
                <a:cubicBezTo>
                  <a:pt x="579675" y="4358244"/>
                  <a:pt x="555897" y="4364323"/>
                  <a:pt x="537513" y="4373165"/>
                </a:cubicBezTo>
                <a:cubicBezTo>
                  <a:pt x="519129" y="4382007"/>
                  <a:pt x="478460" y="4396730"/>
                  <a:pt x="474686" y="4395261"/>
                </a:cubicBezTo>
                <a:cubicBezTo>
                  <a:pt x="453529" y="4436545"/>
                  <a:pt x="463084" y="4391242"/>
                  <a:pt x="424951" y="4417898"/>
                </a:cubicBezTo>
                <a:cubicBezTo>
                  <a:pt x="400623" y="4426877"/>
                  <a:pt x="394826" y="4429238"/>
                  <a:pt x="381292" y="4437499"/>
                </a:cubicBezTo>
                <a:cubicBezTo>
                  <a:pt x="367758" y="4445761"/>
                  <a:pt x="340364" y="4452372"/>
                  <a:pt x="319032" y="4460407"/>
                </a:cubicBezTo>
                <a:cubicBezTo>
                  <a:pt x="288456" y="4464557"/>
                  <a:pt x="247935" y="4448740"/>
                  <a:pt x="235648" y="4475117"/>
                </a:cubicBezTo>
                <a:cubicBezTo>
                  <a:pt x="204763" y="4480040"/>
                  <a:pt x="214119" y="4478466"/>
                  <a:pt x="184584" y="4486402"/>
                </a:cubicBezTo>
                <a:cubicBezTo>
                  <a:pt x="163340" y="4481164"/>
                  <a:pt x="69153" y="4491621"/>
                  <a:pt x="56571" y="4468140"/>
                </a:cubicBezTo>
                <a:cubicBezTo>
                  <a:pt x="38975" y="4461095"/>
                  <a:pt x="23894" y="4451510"/>
                  <a:pt x="7451" y="4441701"/>
                </a:cubicBezTo>
                <a:lnTo>
                  <a:pt x="0" y="443809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Logo">
            <a:extLst>
              <a:ext uri="{FF2B5EF4-FFF2-40B4-BE49-F238E27FC236}">
                <a16:creationId xmlns:a16="http://schemas.microsoft.com/office/drawing/2014/main" id="{4F9A78D3-4A91-E493-7ED9-679565DD2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7" r="20132" b="4"/>
          <a:stretch/>
        </p:blipFill>
        <p:spPr bwMode="auto">
          <a:xfrm>
            <a:off x="9124010" y="469558"/>
            <a:ext cx="3067990" cy="5306208"/>
          </a:xfrm>
          <a:custGeom>
            <a:avLst/>
            <a:gdLst/>
            <a:ahLst/>
            <a:cxnLst/>
            <a:rect l="l" t="t" r="r" b="b"/>
            <a:pathLst>
              <a:path w="3067990" h="5306208">
                <a:moveTo>
                  <a:pt x="0" y="0"/>
                </a:moveTo>
                <a:lnTo>
                  <a:pt x="17679" y="2197"/>
                </a:lnTo>
                <a:cubicBezTo>
                  <a:pt x="33325" y="5267"/>
                  <a:pt x="40061" y="9492"/>
                  <a:pt x="55160" y="6949"/>
                </a:cubicBezTo>
                <a:cubicBezTo>
                  <a:pt x="89097" y="9134"/>
                  <a:pt x="67611" y="25176"/>
                  <a:pt x="106767" y="12259"/>
                </a:cubicBezTo>
                <a:cubicBezTo>
                  <a:pt x="96065" y="25995"/>
                  <a:pt x="125167" y="8533"/>
                  <a:pt x="145303" y="19592"/>
                </a:cubicBezTo>
                <a:cubicBezTo>
                  <a:pt x="173545" y="11438"/>
                  <a:pt x="202580" y="21709"/>
                  <a:pt x="219723" y="22905"/>
                </a:cubicBezTo>
                <a:cubicBezTo>
                  <a:pt x="236866" y="24101"/>
                  <a:pt x="223601" y="27862"/>
                  <a:pt x="248161" y="26769"/>
                </a:cubicBezTo>
                <a:lnTo>
                  <a:pt x="282845" y="32305"/>
                </a:lnTo>
                <a:cubicBezTo>
                  <a:pt x="281034" y="27734"/>
                  <a:pt x="286052" y="29081"/>
                  <a:pt x="299813" y="29796"/>
                </a:cubicBezTo>
                <a:lnTo>
                  <a:pt x="336771" y="25722"/>
                </a:lnTo>
                <a:lnTo>
                  <a:pt x="362133" y="29831"/>
                </a:lnTo>
                <a:cubicBezTo>
                  <a:pt x="365533" y="29692"/>
                  <a:pt x="389709" y="25218"/>
                  <a:pt x="389224" y="21707"/>
                </a:cubicBezTo>
                <a:cubicBezTo>
                  <a:pt x="415674" y="36435"/>
                  <a:pt x="418321" y="27183"/>
                  <a:pt x="445444" y="23429"/>
                </a:cubicBezTo>
                <a:cubicBezTo>
                  <a:pt x="468699" y="24812"/>
                  <a:pt x="448654" y="25277"/>
                  <a:pt x="504850" y="27017"/>
                </a:cubicBezTo>
                <a:cubicBezTo>
                  <a:pt x="526726" y="43186"/>
                  <a:pt x="511000" y="15298"/>
                  <a:pt x="553940" y="37940"/>
                </a:cubicBezTo>
                <a:cubicBezTo>
                  <a:pt x="556042" y="36175"/>
                  <a:pt x="582552" y="37794"/>
                  <a:pt x="596427" y="39569"/>
                </a:cubicBezTo>
                <a:cubicBezTo>
                  <a:pt x="610302" y="41344"/>
                  <a:pt x="622838" y="39181"/>
                  <a:pt x="637193" y="48593"/>
                </a:cubicBezTo>
                <a:cubicBezTo>
                  <a:pt x="647681" y="51488"/>
                  <a:pt x="628938" y="47251"/>
                  <a:pt x="661736" y="52178"/>
                </a:cubicBezTo>
                <a:cubicBezTo>
                  <a:pt x="694534" y="57105"/>
                  <a:pt x="801438" y="73787"/>
                  <a:pt x="833982" y="78153"/>
                </a:cubicBezTo>
                <a:cubicBezTo>
                  <a:pt x="866526" y="82519"/>
                  <a:pt x="843637" y="85083"/>
                  <a:pt x="856998" y="85516"/>
                </a:cubicBezTo>
                <a:cubicBezTo>
                  <a:pt x="870359" y="85949"/>
                  <a:pt x="899128" y="78883"/>
                  <a:pt x="914148" y="80753"/>
                </a:cubicBezTo>
                <a:cubicBezTo>
                  <a:pt x="933004" y="82659"/>
                  <a:pt x="935800" y="89960"/>
                  <a:pt x="947118" y="89591"/>
                </a:cubicBezTo>
                <a:cubicBezTo>
                  <a:pt x="957582" y="79374"/>
                  <a:pt x="968693" y="79487"/>
                  <a:pt x="986819" y="85683"/>
                </a:cubicBezTo>
                <a:cubicBezTo>
                  <a:pt x="1020632" y="88467"/>
                  <a:pt x="1020659" y="77957"/>
                  <a:pt x="1053312" y="79472"/>
                </a:cubicBezTo>
                <a:cubicBezTo>
                  <a:pt x="1067641" y="78893"/>
                  <a:pt x="1075307" y="82187"/>
                  <a:pt x="1099213" y="78913"/>
                </a:cubicBezTo>
                <a:cubicBezTo>
                  <a:pt x="1116234" y="79611"/>
                  <a:pt x="1150433" y="81367"/>
                  <a:pt x="1173478" y="71085"/>
                </a:cubicBezTo>
                <a:cubicBezTo>
                  <a:pt x="1198473" y="69776"/>
                  <a:pt x="1180321" y="69312"/>
                  <a:pt x="1207601" y="71902"/>
                </a:cubicBezTo>
                <a:cubicBezTo>
                  <a:pt x="1240927" y="72420"/>
                  <a:pt x="1254799" y="66189"/>
                  <a:pt x="1274057" y="67671"/>
                </a:cubicBezTo>
                <a:cubicBezTo>
                  <a:pt x="1286597" y="63416"/>
                  <a:pt x="1272395" y="68487"/>
                  <a:pt x="1320593" y="63146"/>
                </a:cubicBezTo>
                <a:cubicBezTo>
                  <a:pt x="1339695" y="72605"/>
                  <a:pt x="1356035" y="59669"/>
                  <a:pt x="1372380" y="61707"/>
                </a:cubicBezTo>
                <a:cubicBezTo>
                  <a:pt x="1398302" y="60673"/>
                  <a:pt x="1462014" y="60786"/>
                  <a:pt x="1485648" y="59322"/>
                </a:cubicBezTo>
                <a:cubicBezTo>
                  <a:pt x="1509282" y="57858"/>
                  <a:pt x="1484126" y="55677"/>
                  <a:pt x="1514187" y="52925"/>
                </a:cubicBezTo>
                <a:cubicBezTo>
                  <a:pt x="1569555" y="65174"/>
                  <a:pt x="1600453" y="43129"/>
                  <a:pt x="1656491" y="40431"/>
                </a:cubicBezTo>
                <a:cubicBezTo>
                  <a:pt x="1690508" y="23359"/>
                  <a:pt x="1714615" y="41093"/>
                  <a:pt x="1751810" y="28028"/>
                </a:cubicBezTo>
                <a:cubicBezTo>
                  <a:pt x="1776981" y="24033"/>
                  <a:pt x="1780637" y="27850"/>
                  <a:pt x="1794814" y="25985"/>
                </a:cubicBezTo>
                <a:cubicBezTo>
                  <a:pt x="1808991" y="24120"/>
                  <a:pt x="1824981" y="19624"/>
                  <a:pt x="1836873" y="16837"/>
                </a:cubicBezTo>
                <a:cubicBezTo>
                  <a:pt x="1843238" y="20475"/>
                  <a:pt x="1892709" y="14065"/>
                  <a:pt x="1891567" y="9261"/>
                </a:cubicBezTo>
                <a:cubicBezTo>
                  <a:pt x="1898917" y="10907"/>
                  <a:pt x="1919236" y="17279"/>
                  <a:pt x="1921530" y="9673"/>
                </a:cubicBezTo>
                <a:cubicBezTo>
                  <a:pt x="1959058" y="9592"/>
                  <a:pt x="1980141" y="8525"/>
                  <a:pt x="2012969" y="18663"/>
                </a:cubicBezTo>
                <a:cubicBezTo>
                  <a:pt x="2036300" y="22440"/>
                  <a:pt x="2020005" y="20413"/>
                  <a:pt x="2034526" y="22810"/>
                </a:cubicBezTo>
                <a:cubicBezTo>
                  <a:pt x="2049047" y="25207"/>
                  <a:pt x="2073237" y="20913"/>
                  <a:pt x="2096919" y="20343"/>
                </a:cubicBezTo>
                <a:cubicBezTo>
                  <a:pt x="2120930" y="20475"/>
                  <a:pt x="2148905" y="24557"/>
                  <a:pt x="2166686" y="25985"/>
                </a:cubicBezTo>
                <a:cubicBezTo>
                  <a:pt x="2184467" y="27413"/>
                  <a:pt x="2188709" y="27070"/>
                  <a:pt x="2203604" y="28912"/>
                </a:cubicBezTo>
                <a:cubicBezTo>
                  <a:pt x="2228460" y="25462"/>
                  <a:pt x="2249347" y="27280"/>
                  <a:pt x="2267962" y="34655"/>
                </a:cubicBezTo>
                <a:cubicBezTo>
                  <a:pt x="2282447" y="36548"/>
                  <a:pt x="2275023" y="40857"/>
                  <a:pt x="2285749" y="42654"/>
                </a:cubicBezTo>
                <a:cubicBezTo>
                  <a:pt x="2296475" y="44451"/>
                  <a:pt x="2303314" y="36327"/>
                  <a:pt x="2332319" y="38293"/>
                </a:cubicBezTo>
                <a:cubicBezTo>
                  <a:pt x="2342638" y="38690"/>
                  <a:pt x="2342293" y="46311"/>
                  <a:pt x="2364330" y="47416"/>
                </a:cubicBezTo>
                <a:cubicBezTo>
                  <a:pt x="2386367" y="48521"/>
                  <a:pt x="2474972" y="53278"/>
                  <a:pt x="2507404" y="54450"/>
                </a:cubicBezTo>
                <a:cubicBezTo>
                  <a:pt x="2539836" y="55622"/>
                  <a:pt x="2526706" y="52404"/>
                  <a:pt x="2542253" y="52069"/>
                </a:cubicBezTo>
                <a:cubicBezTo>
                  <a:pt x="2557800" y="51734"/>
                  <a:pt x="2576193" y="43331"/>
                  <a:pt x="2600687" y="52438"/>
                </a:cubicBezTo>
                <a:cubicBezTo>
                  <a:pt x="2619009" y="47593"/>
                  <a:pt x="2619480" y="58712"/>
                  <a:pt x="2639796" y="61580"/>
                </a:cubicBezTo>
                <a:cubicBezTo>
                  <a:pt x="2651005" y="65638"/>
                  <a:pt x="2665035" y="64461"/>
                  <a:pt x="2674289" y="67260"/>
                </a:cubicBezTo>
                <a:cubicBezTo>
                  <a:pt x="2683543" y="70059"/>
                  <a:pt x="2690859" y="70563"/>
                  <a:pt x="2697705" y="73610"/>
                </a:cubicBezTo>
                <a:cubicBezTo>
                  <a:pt x="2704551" y="76657"/>
                  <a:pt x="2706632" y="82764"/>
                  <a:pt x="2715363" y="85542"/>
                </a:cubicBezTo>
                <a:cubicBezTo>
                  <a:pt x="2724094" y="88320"/>
                  <a:pt x="2737748" y="93210"/>
                  <a:pt x="2747711" y="95041"/>
                </a:cubicBezTo>
                <a:cubicBezTo>
                  <a:pt x="2757674" y="96872"/>
                  <a:pt x="2756162" y="94038"/>
                  <a:pt x="2775143" y="96530"/>
                </a:cubicBezTo>
                <a:cubicBezTo>
                  <a:pt x="2806082" y="101851"/>
                  <a:pt x="2833945" y="105706"/>
                  <a:pt x="2868742" y="105230"/>
                </a:cubicBezTo>
                <a:cubicBezTo>
                  <a:pt x="2875265" y="114937"/>
                  <a:pt x="2885652" y="110531"/>
                  <a:pt x="2899543" y="105394"/>
                </a:cubicBezTo>
                <a:cubicBezTo>
                  <a:pt x="2925511" y="112474"/>
                  <a:pt x="2969369" y="117959"/>
                  <a:pt x="3013791" y="133788"/>
                </a:cubicBezTo>
                <a:cubicBezTo>
                  <a:pt x="3032699" y="143490"/>
                  <a:pt x="3036873" y="145156"/>
                  <a:pt x="3050423" y="147827"/>
                </a:cubicBezTo>
                <a:lnTo>
                  <a:pt x="3067990" y="151167"/>
                </a:lnTo>
                <a:lnTo>
                  <a:pt x="3067990" y="5306208"/>
                </a:lnTo>
                <a:lnTo>
                  <a:pt x="3067989" y="5306208"/>
                </a:lnTo>
                <a:lnTo>
                  <a:pt x="3067989" y="4893381"/>
                </a:lnTo>
                <a:lnTo>
                  <a:pt x="3043495" y="4888945"/>
                </a:lnTo>
                <a:cubicBezTo>
                  <a:pt x="3028259" y="4893118"/>
                  <a:pt x="3019652" y="4892952"/>
                  <a:pt x="3013339" y="4882572"/>
                </a:cubicBezTo>
                <a:cubicBezTo>
                  <a:pt x="2976030" y="4880406"/>
                  <a:pt x="2937572" y="4854236"/>
                  <a:pt x="2913679" y="4866583"/>
                </a:cubicBezTo>
                <a:cubicBezTo>
                  <a:pt x="2915195" y="4844724"/>
                  <a:pt x="2901822" y="4852928"/>
                  <a:pt x="2875805" y="4847666"/>
                </a:cubicBezTo>
                <a:cubicBezTo>
                  <a:pt x="2857196" y="4841543"/>
                  <a:pt x="2817003" y="4828668"/>
                  <a:pt x="2802025" y="4822783"/>
                </a:cubicBezTo>
                <a:cubicBezTo>
                  <a:pt x="2787047" y="4816898"/>
                  <a:pt x="2775570" y="4821194"/>
                  <a:pt x="2760539" y="4815530"/>
                </a:cubicBezTo>
                <a:cubicBezTo>
                  <a:pt x="2767288" y="4796834"/>
                  <a:pt x="2677653" y="4809589"/>
                  <a:pt x="2711840" y="4795862"/>
                </a:cubicBezTo>
                <a:cubicBezTo>
                  <a:pt x="2686235" y="4784723"/>
                  <a:pt x="2695650" y="4790294"/>
                  <a:pt x="2682112" y="4795333"/>
                </a:cubicBezTo>
                <a:cubicBezTo>
                  <a:pt x="2649913" y="4790479"/>
                  <a:pt x="2647066" y="4789023"/>
                  <a:pt x="2609911" y="4793621"/>
                </a:cubicBezTo>
                <a:cubicBezTo>
                  <a:pt x="2593415" y="4792900"/>
                  <a:pt x="2587573" y="4790380"/>
                  <a:pt x="2572897" y="4788900"/>
                </a:cubicBezTo>
                <a:cubicBezTo>
                  <a:pt x="2558221" y="4787420"/>
                  <a:pt x="2550125" y="4788497"/>
                  <a:pt x="2521855" y="4784742"/>
                </a:cubicBezTo>
                <a:cubicBezTo>
                  <a:pt x="2499495" y="4780034"/>
                  <a:pt x="2483262" y="4781350"/>
                  <a:pt x="2465205" y="4778639"/>
                </a:cubicBezTo>
                <a:cubicBezTo>
                  <a:pt x="2447148" y="4775928"/>
                  <a:pt x="2436144" y="4771669"/>
                  <a:pt x="2413515" y="4768475"/>
                </a:cubicBezTo>
                <a:cubicBezTo>
                  <a:pt x="2394088" y="4759549"/>
                  <a:pt x="2320814" y="4780944"/>
                  <a:pt x="2306138" y="4754193"/>
                </a:cubicBezTo>
                <a:cubicBezTo>
                  <a:pt x="2253007" y="4759585"/>
                  <a:pt x="2237974" y="4748779"/>
                  <a:pt x="2194302" y="4744039"/>
                </a:cubicBezTo>
                <a:cubicBezTo>
                  <a:pt x="2152070" y="4739084"/>
                  <a:pt x="2146753" y="4742096"/>
                  <a:pt x="2102639" y="4729235"/>
                </a:cubicBezTo>
                <a:cubicBezTo>
                  <a:pt x="2068179" y="4716412"/>
                  <a:pt x="2049689" y="4712365"/>
                  <a:pt x="2009484" y="4709589"/>
                </a:cubicBezTo>
                <a:cubicBezTo>
                  <a:pt x="2006497" y="4717158"/>
                  <a:pt x="1958536" y="4701984"/>
                  <a:pt x="1950778" y="4699749"/>
                </a:cubicBezTo>
                <a:cubicBezTo>
                  <a:pt x="1951667" y="4704726"/>
                  <a:pt x="1926336" y="4706913"/>
                  <a:pt x="1919770" y="4702723"/>
                </a:cubicBezTo>
                <a:cubicBezTo>
                  <a:pt x="1861690" y="4705646"/>
                  <a:pt x="1843962" y="4724688"/>
                  <a:pt x="1800432" y="4714687"/>
                </a:cubicBezTo>
                <a:cubicBezTo>
                  <a:pt x="1766454" y="4714617"/>
                  <a:pt x="1768076" y="4724355"/>
                  <a:pt x="1719261" y="4724244"/>
                </a:cubicBezTo>
                <a:cubicBezTo>
                  <a:pt x="1698725" y="4728489"/>
                  <a:pt x="1704876" y="4720084"/>
                  <a:pt x="1679325" y="4720398"/>
                </a:cubicBezTo>
                <a:cubicBezTo>
                  <a:pt x="1646713" y="4738364"/>
                  <a:pt x="1612035" y="4726657"/>
                  <a:pt x="1565956" y="4726125"/>
                </a:cubicBezTo>
                <a:cubicBezTo>
                  <a:pt x="1509596" y="4724792"/>
                  <a:pt x="1462482" y="4732200"/>
                  <a:pt x="1413439" y="4724264"/>
                </a:cubicBezTo>
                <a:cubicBezTo>
                  <a:pt x="1395410" y="4730641"/>
                  <a:pt x="1371319" y="4739221"/>
                  <a:pt x="1351513" y="4728134"/>
                </a:cubicBezTo>
                <a:cubicBezTo>
                  <a:pt x="1299513" y="4729900"/>
                  <a:pt x="1305583" y="4734952"/>
                  <a:pt x="1285766" y="4728501"/>
                </a:cubicBezTo>
                <a:cubicBezTo>
                  <a:pt x="1246313" y="4730975"/>
                  <a:pt x="1252677" y="4725316"/>
                  <a:pt x="1217013" y="4722250"/>
                </a:cubicBezTo>
                <a:cubicBezTo>
                  <a:pt x="1187972" y="4717535"/>
                  <a:pt x="1202419" y="4717968"/>
                  <a:pt x="1175553" y="4717397"/>
                </a:cubicBezTo>
                <a:cubicBezTo>
                  <a:pt x="1150152" y="4726111"/>
                  <a:pt x="1132757" y="4715339"/>
                  <a:pt x="1125937" y="4713080"/>
                </a:cubicBezTo>
                <a:cubicBezTo>
                  <a:pt x="1101933" y="4714551"/>
                  <a:pt x="1066390" y="4702547"/>
                  <a:pt x="1070414" y="4718045"/>
                </a:cubicBezTo>
                <a:cubicBezTo>
                  <a:pt x="1036699" y="4697042"/>
                  <a:pt x="1037956" y="4718362"/>
                  <a:pt x="1001930" y="4712953"/>
                </a:cubicBezTo>
                <a:cubicBezTo>
                  <a:pt x="982943" y="4705262"/>
                  <a:pt x="958349" y="4701127"/>
                  <a:pt x="946429" y="4710733"/>
                </a:cubicBezTo>
                <a:cubicBezTo>
                  <a:pt x="873991" y="4698538"/>
                  <a:pt x="917810" y="4694854"/>
                  <a:pt x="843959" y="4682048"/>
                </a:cubicBezTo>
                <a:cubicBezTo>
                  <a:pt x="805648" y="4675599"/>
                  <a:pt x="748814" y="4673116"/>
                  <a:pt x="719028" y="4663910"/>
                </a:cubicBezTo>
                <a:cubicBezTo>
                  <a:pt x="689242" y="4654703"/>
                  <a:pt x="681940" y="4658862"/>
                  <a:pt x="658894" y="4652209"/>
                </a:cubicBezTo>
                <a:cubicBezTo>
                  <a:pt x="635848" y="4645555"/>
                  <a:pt x="606360" y="4645052"/>
                  <a:pt x="587813" y="4641642"/>
                </a:cubicBezTo>
                <a:cubicBezTo>
                  <a:pt x="569266" y="4638232"/>
                  <a:pt x="549985" y="4630114"/>
                  <a:pt x="547611" y="4631750"/>
                </a:cubicBezTo>
                <a:cubicBezTo>
                  <a:pt x="510247" y="4623077"/>
                  <a:pt x="499088" y="4633791"/>
                  <a:pt x="476778" y="4615662"/>
                </a:cubicBezTo>
                <a:cubicBezTo>
                  <a:pt x="457686" y="4613372"/>
                  <a:pt x="453369" y="4611385"/>
                  <a:pt x="433058" y="4610953"/>
                </a:cubicBezTo>
                <a:cubicBezTo>
                  <a:pt x="412747" y="4610521"/>
                  <a:pt x="383201" y="4613107"/>
                  <a:pt x="354910" y="4613069"/>
                </a:cubicBezTo>
                <a:cubicBezTo>
                  <a:pt x="325594" y="4614825"/>
                  <a:pt x="324861" y="4631623"/>
                  <a:pt x="297551" y="4614611"/>
                </a:cubicBezTo>
                <a:cubicBezTo>
                  <a:pt x="297827" y="4618223"/>
                  <a:pt x="283633" y="4619398"/>
                  <a:pt x="279981" y="4619280"/>
                </a:cubicBezTo>
                <a:lnTo>
                  <a:pt x="251060" y="4621023"/>
                </a:lnTo>
                <a:lnTo>
                  <a:pt x="248621" y="4615319"/>
                </a:lnTo>
                <a:cubicBezTo>
                  <a:pt x="237819" y="4612965"/>
                  <a:pt x="219269" y="4618593"/>
                  <a:pt x="208474" y="4619602"/>
                </a:cubicBezTo>
                <a:lnTo>
                  <a:pt x="183850" y="4621375"/>
                </a:lnTo>
                <a:lnTo>
                  <a:pt x="174486" y="4620574"/>
                </a:lnTo>
                <a:lnTo>
                  <a:pt x="170493" y="4620635"/>
                </a:lnTo>
                <a:lnTo>
                  <a:pt x="160178" y="4616375"/>
                </a:lnTo>
                <a:cubicBezTo>
                  <a:pt x="150587" y="4615308"/>
                  <a:pt x="143414" y="4608454"/>
                  <a:pt x="137679" y="4607411"/>
                </a:cubicBezTo>
                <a:cubicBezTo>
                  <a:pt x="131944" y="4606369"/>
                  <a:pt x="130252" y="4614284"/>
                  <a:pt x="125767" y="4610124"/>
                </a:cubicBezTo>
                <a:cubicBezTo>
                  <a:pt x="131450" y="4607091"/>
                  <a:pt x="122536" y="4604620"/>
                  <a:pt x="118604" y="4602416"/>
                </a:cubicBezTo>
                <a:lnTo>
                  <a:pt x="82934" y="4599702"/>
                </a:lnTo>
                <a:cubicBezTo>
                  <a:pt x="39823" y="4602644"/>
                  <a:pt x="55074" y="4589236"/>
                  <a:pt x="41888" y="4597726"/>
                </a:cubicBezTo>
                <a:cubicBezTo>
                  <a:pt x="25543" y="4601103"/>
                  <a:pt x="15576" y="4602785"/>
                  <a:pt x="8238" y="4603430"/>
                </a:cubicBezTo>
                <a:lnTo>
                  <a:pt x="0" y="460319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>
            <a:extLst>
              <a:ext uri="{FF2B5EF4-FFF2-40B4-BE49-F238E27FC236}">
                <a16:creationId xmlns:a16="http://schemas.microsoft.com/office/drawing/2014/main" id="{D197F882-C120-604C-35CB-50F59B709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9" r="7728" b="-2"/>
          <a:stretch/>
        </p:blipFill>
        <p:spPr bwMode="auto">
          <a:xfrm>
            <a:off x="6095999" y="1278"/>
            <a:ext cx="3067990" cy="5149699"/>
          </a:xfrm>
          <a:custGeom>
            <a:avLst/>
            <a:gdLst/>
            <a:ahLst/>
            <a:cxnLst/>
            <a:rect l="l" t="t" r="r" b="b"/>
            <a:pathLst>
              <a:path w="3067990" h="5149699">
                <a:moveTo>
                  <a:pt x="0" y="0"/>
                </a:moveTo>
                <a:lnTo>
                  <a:pt x="8632" y="2126"/>
                </a:lnTo>
                <a:cubicBezTo>
                  <a:pt x="71597" y="8644"/>
                  <a:pt x="52747" y="11892"/>
                  <a:pt x="102111" y="11566"/>
                </a:cubicBezTo>
                <a:cubicBezTo>
                  <a:pt x="107032" y="11203"/>
                  <a:pt x="116450" y="20386"/>
                  <a:pt x="135511" y="18109"/>
                </a:cubicBezTo>
                <a:cubicBezTo>
                  <a:pt x="165681" y="22040"/>
                  <a:pt x="149025" y="33094"/>
                  <a:pt x="187668" y="36734"/>
                </a:cubicBezTo>
                <a:cubicBezTo>
                  <a:pt x="184095" y="40156"/>
                  <a:pt x="221954" y="38461"/>
                  <a:pt x="225602" y="50611"/>
                </a:cubicBezTo>
                <a:cubicBezTo>
                  <a:pt x="242020" y="54481"/>
                  <a:pt x="267241" y="57744"/>
                  <a:pt x="286175" y="59952"/>
                </a:cubicBezTo>
                <a:cubicBezTo>
                  <a:pt x="314543" y="65902"/>
                  <a:pt x="328665" y="72319"/>
                  <a:pt x="332857" y="76558"/>
                </a:cubicBezTo>
                <a:cubicBezTo>
                  <a:pt x="361257" y="83289"/>
                  <a:pt x="358186" y="84500"/>
                  <a:pt x="395478" y="98782"/>
                </a:cubicBezTo>
                <a:cubicBezTo>
                  <a:pt x="417363" y="93652"/>
                  <a:pt x="436168" y="104748"/>
                  <a:pt x="445328" y="114882"/>
                </a:cubicBezTo>
                <a:cubicBezTo>
                  <a:pt x="470101" y="124482"/>
                  <a:pt x="523910" y="147405"/>
                  <a:pt x="559300" y="150440"/>
                </a:cubicBezTo>
                <a:cubicBezTo>
                  <a:pt x="613422" y="149710"/>
                  <a:pt x="598278" y="160982"/>
                  <a:pt x="622357" y="169552"/>
                </a:cubicBezTo>
                <a:cubicBezTo>
                  <a:pt x="641101" y="180205"/>
                  <a:pt x="638493" y="171007"/>
                  <a:pt x="658054" y="184474"/>
                </a:cubicBezTo>
                <a:lnTo>
                  <a:pt x="694284" y="200095"/>
                </a:lnTo>
                <a:lnTo>
                  <a:pt x="737979" y="224556"/>
                </a:lnTo>
                <a:lnTo>
                  <a:pt x="747981" y="231280"/>
                </a:lnTo>
                <a:cubicBezTo>
                  <a:pt x="753111" y="231304"/>
                  <a:pt x="756366" y="231723"/>
                  <a:pt x="758445" y="232460"/>
                </a:cubicBezTo>
                <a:cubicBezTo>
                  <a:pt x="758496" y="232559"/>
                  <a:pt x="758549" y="232658"/>
                  <a:pt x="758600" y="232757"/>
                </a:cubicBezTo>
                <a:lnTo>
                  <a:pt x="773364" y="235718"/>
                </a:lnTo>
                <a:cubicBezTo>
                  <a:pt x="790479" y="236082"/>
                  <a:pt x="824818" y="262048"/>
                  <a:pt x="841072" y="261356"/>
                </a:cubicBezTo>
                <a:cubicBezTo>
                  <a:pt x="848247" y="277811"/>
                  <a:pt x="845053" y="250444"/>
                  <a:pt x="872404" y="265382"/>
                </a:cubicBezTo>
                <a:cubicBezTo>
                  <a:pt x="884596" y="267374"/>
                  <a:pt x="889722" y="269394"/>
                  <a:pt x="899938" y="270925"/>
                </a:cubicBezTo>
                <a:cubicBezTo>
                  <a:pt x="900079" y="271345"/>
                  <a:pt x="933560" y="274145"/>
                  <a:pt x="933701" y="274565"/>
                </a:cubicBezTo>
                <a:lnTo>
                  <a:pt x="958104" y="278658"/>
                </a:lnTo>
                <a:lnTo>
                  <a:pt x="963678" y="280729"/>
                </a:lnTo>
                <a:lnTo>
                  <a:pt x="996167" y="277529"/>
                </a:lnTo>
                <a:lnTo>
                  <a:pt x="1012387" y="277350"/>
                </a:lnTo>
                <a:lnTo>
                  <a:pt x="1018139" y="274257"/>
                </a:lnTo>
                <a:cubicBezTo>
                  <a:pt x="1023705" y="272608"/>
                  <a:pt x="1030840" y="272419"/>
                  <a:pt x="1041488" y="275538"/>
                </a:cubicBezTo>
                <a:lnTo>
                  <a:pt x="1043729" y="276831"/>
                </a:lnTo>
                <a:lnTo>
                  <a:pt x="1076532" y="271239"/>
                </a:lnTo>
                <a:cubicBezTo>
                  <a:pt x="1083544" y="269462"/>
                  <a:pt x="1111552" y="278849"/>
                  <a:pt x="1117458" y="275294"/>
                </a:cubicBezTo>
                <a:cubicBezTo>
                  <a:pt x="1173364" y="280135"/>
                  <a:pt x="1207569" y="263603"/>
                  <a:pt x="1275827" y="275029"/>
                </a:cubicBezTo>
                <a:cubicBezTo>
                  <a:pt x="1321519" y="279616"/>
                  <a:pt x="1347196" y="279519"/>
                  <a:pt x="1376683" y="283128"/>
                </a:cubicBezTo>
                <a:cubicBezTo>
                  <a:pt x="1406170" y="286737"/>
                  <a:pt x="1433752" y="293140"/>
                  <a:pt x="1452749" y="296685"/>
                </a:cubicBezTo>
                <a:cubicBezTo>
                  <a:pt x="1471746" y="300230"/>
                  <a:pt x="1466619" y="301895"/>
                  <a:pt x="1490664" y="304401"/>
                </a:cubicBezTo>
                <a:cubicBezTo>
                  <a:pt x="1514709" y="306907"/>
                  <a:pt x="1573675" y="305000"/>
                  <a:pt x="1597021" y="311721"/>
                </a:cubicBezTo>
                <a:cubicBezTo>
                  <a:pt x="1622238" y="311037"/>
                  <a:pt x="1625537" y="322069"/>
                  <a:pt x="1639314" y="320753"/>
                </a:cubicBezTo>
                <a:cubicBezTo>
                  <a:pt x="1710549" y="337224"/>
                  <a:pt x="1769892" y="334296"/>
                  <a:pt x="1856583" y="331628"/>
                </a:cubicBezTo>
                <a:cubicBezTo>
                  <a:pt x="1913730" y="336509"/>
                  <a:pt x="1912698" y="339285"/>
                  <a:pt x="1937745" y="342098"/>
                </a:cubicBezTo>
                <a:cubicBezTo>
                  <a:pt x="1945390" y="344925"/>
                  <a:pt x="1949181" y="335092"/>
                  <a:pt x="1956068" y="338984"/>
                </a:cubicBezTo>
                <a:lnTo>
                  <a:pt x="1991434" y="344183"/>
                </a:lnTo>
                <a:lnTo>
                  <a:pt x="2017399" y="354323"/>
                </a:lnTo>
                <a:lnTo>
                  <a:pt x="2041804" y="360756"/>
                </a:lnTo>
                <a:lnTo>
                  <a:pt x="2071138" y="363487"/>
                </a:lnTo>
                <a:cubicBezTo>
                  <a:pt x="2080124" y="365903"/>
                  <a:pt x="2080713" y="373697"/>
                  <a:pt x="2092557" y="373570"/>
                </a:cubicBezTo>
                <a:cubicBezTo>
                  <a:pt x="2128517" y="378742"/>
                  <a:pt x="2193287" y="383225"/>
                  <a:pt x="2242182" y="388922"/>
                </a:cubicBezTo>
                <a:cubicBezTo>
                  <a:pt x="2266404" y="385527"/>
                  <a:pt x="2301142" y="392029"/>
                  <a:pt x="2311187" y="401718"/>
                </a:cubicBezTo>
                <a:cubicBezTo>
                  <a:pt x="2323182" y="404413"/>
                  <a:pt x="2352098" y="404462"/>
                  <a:pt x="2363765" y="402554"/>
                </a:cubicBezTo>
                <a:cubicBezTo>
                  <a:pt x="2374121" y="402833"/>
                  <a:pt x="2375999" y="406521"/>
                  <a:pt x="2389759" y="407955"/>
                </a:cubicBezTo>
                <a:cubicBezTo>
                  <a:pt x="2404778" y="411334"/>
                  <a:pt x="2437354" y="427346"/>
                  <a:pt x="2451497" y="432353"/>
                </a:cubicBezTo>
                <a:cubicBezTo>
                  <a:pt x="2465640" y="437360"/>
                  <a:pt x="2451256" y="432175"/>
                  <a:pt x="2474615" y="437995"/>
                </a:cubicBezTo>
                <a:cubicBezTo>
                  <a:pt x="2482949" y="439979"/>
                  <a:pt x="2481204" y="447714"/>
                  <a:pt x="2499122" y="451403"/>
                </a:cubicBezTo>
                <a:cubicBezTo>
                  <a:pt x="2517041" y="455093"/>
                  <a:pt x="2557176" y="459358"/>
                  <a:pt x="2582126" y="460132"/>
                </a:cubicBezTo>
                <a:cubicBezTo>
                  <a:pt x="2610000" y="447613"/>
                  <a:pt x="2600233" y="464657"/>
                  <a:pt x="2651203" y="448902"/>
                </a:cubicBezTo>
                <a:cubicBezTo>
                  <a:pt x="2652514" y="450917"/>
                  <a:pt x="2673343" y="450050"/>
                  <a:pt x="2694692" y="451398"/>
                </a:cubicBezTo>
                <a:cubicBezTo>
                  <a:pt x="2716041" y="452746"/>
                  <a:pt x="2761501" y="464041"/>
                  <a:pt x="2779298" y="456988"/>
                </a:cubicBezTo>
                <a:lnTo>
                  <a:pt x="2936306" y="456249"/>
                </a:lnTo>
                <a:lnTo>
                  <a:pt x="3026435" y="468085"/>
                </a:lnTo>
                <a:cubicBezTo>
                  <a:pt x="3042105" y="469033"/>
                  <a:pt x="3051256" y="471666"/>
                  <a:pt x="3059006" y="473639"/>
                </a:cubicBezTo>
                <a:lnTo>
                  <a:pt x="3067990" y="474231"/>
                </a:lnTo>
                <a:lnTo>
                  <a:pt x="3067990" y="5066330"/>
                </a:lnTo>
                <a:lnTo>
                  <a:pt x="3036249" y="5071710"/>
                </a:lnTo>
                <a:cubicBezTo>
                  <a:pt x="3028911" y="5072355"/>
                  <a:pt x="3024202" y="5071963"/>
                  <a:pt x="3018374" y="5071188"/>
                </a:cubicBezTo>
                <a:cubicBezTo>
                  <a:pt x="2981557" y="5076634"/>
                  <a:pt x="2975787" y="5078874"/>
                  <a:pt x="2928454" y="5083368"/>
                </a:cubicBezTo>
                <a:cubicBezTo>
                  <a:pt x="2902026" y="5096160"/>
                  <a:pt x="2894473" y="5096992"/>
                  <a:pt x="2874456" y="5102330"/>
                </a:cubicBezTo>
                <a:cubicBezTo>
                  <a:pt x="2849799" y="5110661"/>
                  <a:pt x="2856324" y="5116728"/>
                  <a:pt x="2826359" y="5120681"/>
                </a:cubicBezTo>
                <a:cubicBezTo>
                  <a:pt x="2811152" y="5125070"/>
                  <a:pt x="2799749" y="5135440"/>
                  <a:pt x="2790273" y="5139251"/>
                </a:cubicBezTo>
                <a:cubicBezTo>
                  <a:pt x="2780797" y="5143062"/>
                  <a:pt x="2776994" y="5141825"/>
                  <a:pt x="2761021" y="5144617"/>
                </a:cubicBezTo>
                <a:cubicBezTo>
                  <a:pt x="2750399" y="5143672"/>
                  <a:pt x="2716008" y="5143647"/>
                  <a:pt x="2709599" y="5145416"/>
                </a:cubicBezTo>
                <a:cubicBezTo>
                  <a:pt x="2691337" y="5155744"/>
                  <a:pt x="2674953" y="5144170"/>
                  <a:pt x="2643019" y="5144002"/>
                </a:cubicBezTo>
                <a:lnTo>
                  <a:pt x="2605306" y="5145401"/>
                </a:lnTo>
                <a:cubicBezTo>
                  <a:pt x="2598456" y="5139894"/>
                  <a:pt x="2544492" y="5137937"/>
                  <a:pt x="2540666" y="5130474"/>
                </a:cubicBezTo>
                <a:cubicBezTo>
                  <a:pt x="2520890" y="5122976"/>
                  <a:pt x="2520818" y="5104076"/>
                  <a:pt x="2490181" y="5096885"/>
                </a:cubicBezTo>
                <a:cubicBezTo>
                  <a:pt x="2473666" y="5089694"/>
                  <a:pt x="2482843" y="5107802"/>
                  <a:pt x="2441578" y="5087331"/>
                </a:cubicBezTo>
                <a:cubicBezTo>
                  <a:pt x="2404207" y="5055658"/>
                  <a:pt x="2246399" y="5032666"/>
                  <a:pt x="2239061" y="4977592"/>
                </a:cubicBezTo>
                <a:cubicBezTo>
                  <a:pt x="2172141" y="4959717"/>
                  <a:pt x="2228317" y="4960563"/>
                  <a:pt x="2138397" y="4945422"/>
                </a:cubicBezTo>
                <a:cubicBezTo>
                  <a:pt x="2058643" y="4932605"/>
                  <a:pt x="1820980" y="4910463"/>
                  <a:pt x="1766888" y="4891159"/>
                </a:cubicBezTo>
                <a:cubicBezTo>
                  <a:pt x="1693746" y="4881380"/>
                  <a:pt x="1731387" y="4880829"/>
                  <a:pt x="1699544" y="4886748"/>
                </a:cubicBezTo>
                <a:cubicBezTo>
                  <a:pt x="1645920" y="4895473"/>
                  <a:pt x="1642875" y="4877798"/>
                  <a:pt x="1607580" y="4879045"/>
                </a:cubicBezTo>
                <a:cubicBezTo>
                  <a:pt x="1555088" y="4865773"/>
                  <a:pt x="1453749" y="4859346"/>
                  <a:pt x="1384598" y="4845217"/>
                </a:cubicBezTo>
                <a:cubicBezTo>
                  <a:pt x="1326341" y="4835627"/>
                  <a:pt x="1315092" y="4821514"/>
                  <a:pt x="1258391" y="4816554"/>
                </a:cubicBezTo>
                <a:cubicBezTo>
                  <a:pt x="1226403" y="4808063"/>
                  <a:pt x="1218929" y="4802264"/>
                  <a:pt x="1192670" y="4794273"/>
                </a:cubicBezTo>
                <a:cubicBezTo>
                  <a:pt x="1172212" y="4781098"/>
                  <a:pt x="1134543" y="4780537"/>
                  <a:pt x="1100484" y="4773564"/>
                </a:cubicBezTo>
                <a:cubicBezTo>
                  <a:pt x="1083354" y="4772013"/>
                  <a:pt x="1065276" y="4777578"/>
                  <a:pt x="1028112" y="4767096"/>
                </a:cubicBezTo>
                <a:cubicBezTo>
                  <a:pt x="999846" y="4759146"/>
                  <a:pt x="967016" y="4743196"/>
                  <a:pt x="963745" y="4764863"/>
                </a:cubicBezTo>
                <a:cubicBezTo>
                  <a:pt x="935062" y="4736624"/>
                  <a:pt x="945601" y="4756035"/>
                  <a:pt x="908364" y="4755572"/>
                </a:cubicBezTo>
                <a:cubicBezTo>
                  <a:pt x="831301" y="4740343"/>
                  <a:pt x="772395" y="4745078"/>
                  <a:pt x="699185" y="4729739"/>
                </a:cubicBezTo>
                <a:cubicBezTo>
                  <a:pt x="680644" y="4710950"/>
                  <a:pt x="671269" y="4756745"/>
                  <a:pt x="624173" y="4712819"/>
                </a:cubicBezTo>
                <a:cubicBezTo>
                  <a:pt x="620673" y="4715011"/>
                  <a:pt x="605890" y="4702494"/>
                  <a:pt x="587551" y="4697060"/>
                </a:cubicBezTo>
                <a:cubicBezTo>
                  <a:pt x="569213" y="4691626"/>
                  <a:pt x="529126" y="4697683"/>
                  <a:pt x="514142" y="4680213"/>
                </a:cubicBezTo>
                <a:cubicBezTo>
                  <a:pt x="490554" y="4678007"/>
                  <a:pt x="455880" y="4670399"/>
                  <a:pt x="435429" y="4669695"/>
                </a:cubicBezTo>
                <a:cubicBezTo>
                  <a:pt x="414978" y="4668991"/>
                  <a:pt x="413693" y="4665510"/>
                  <a:pt x="398498" y="4661863"/>
                </a:cubicBezTo>
                <a:lnTo>
                  <a:pt x="391864" y="4657306"/>
                </a:lnTo>
                <a:lnTo>
                  <a:pt x="393991" y="4656812"/>
                </a:lnTo>
                <a:cubicBezTo>
                  <a:pt x="393161" y="4656323"/>
                  <a:pt x="391036" y="4655963"/>
                  <a:pt x="390744" y="4656537"/>
                </a:cubicBezTo>
                <a:lnTo>
                  <a:pt x="391864" y="4657306"/>
                </a:lnTo>
                <a:lnTo>
                  <a:pt x="389463" y="4657864"/>
                </a:lnTo>
                <a:cubicBezTo>
                  <a:pt x="384571" y="4657809"/>
                  <a:pt x="375254" y="4657079"/>
                  <a:pt x="358382" y="4654871"/>
                </a:cubicBezTo>
                <a:cubicBezTo>
                  <a:pt x="339824" y="4647350"/>
                  <a:pt x="313263" y="4650730"/>
                  <a:pt x="294208" y="4644982"/>
                </a:cubicBezTo>
                <a:cubicBezTo>
                  <a:pt x="275153" y="4639233"/>
                  <a:pt x="255232" y="4631558"/>
                  <a:pt x="240522" y="4627439"/>
                </a:cubicBezTo>
                <a:cubicBezTo>
                  <a:pt x="212762" y="4619907"/>
                  <a:pt x="228727" y="4611264"/>
                  <a:pt x="188294" y="4613207"/>
                </a:cubicBezTo>
                <a:cubicBezTo>
                  <a:pt x="165514" y="4608090"/>
                  <a:pt x="132086" y="4618695"/>
                  <a:pt x="107016" y="4612605"/>
                </a:cubicBezTo>
                <a:cubicBezTo>
                  <a:pt x="79461" y="4604732"/>
                  <a:pt x="82214" y="4605717"/>
                  <a:pt x="48463" y="4601378"/>
                </a:cubicBezTo>
                <a:lnTo>
                  <a:pt x="0" y="460164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F4960DE2-F331-D607-866D-AB75276FC2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9366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B30B5-F85A-81C5-B4B0-D2F61933B83F}"/>
              </a:ext>
            </a:extLst>
          </p:cNvPr>
          <p:cNvSpPr txBox="1"/>
          <p:nvPr/>
        </p:nvSpPr>
        <p:spPr>
          <a:xfrm>
            <a:off x="2894662" y="4490738"/>
            <a:ext cx="33346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Jayaram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Uparna</a:t>
            </a:r>
            <a:br>
              <a:rPr lang="en-US" sz="1600" b="0" dirty="0">
                <a:effectLst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Indian Institute of Management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FFFFFF"/>
                </a:solidFill>
                <a:effectLst/>
                <a:latin typeface="Nunito Sans" panose="020F0502020204030204" pitchFamily="34" charset="0"/>
                <a:hlinkClick r:id="rId7"/>
              </a:rPr>
              <a:t>jayaram.uparna@iimu.ac.in</a:t>
            </a:r>
            <a:endParaRPr lang="en-US" sz="1600" b="0" dirty="0">
              <a:effectLst/>
            </a:endParaRPr>
          </a:p>
          <a:p>
            <a:pPr algn="ctr"/>
            <a:br>
              <a:rPr lang="en-US" sz="1600" dirty="0"/>
            </a:b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792B8-7B1C-7CEB-E932-F7FDAE86C530}"/>
              </a:ext>
            </a:extLst>
          </p:cNvPr>
          <p:cNvSpPr txBox="1"/>
          <p:nvPr/>
        </p:nvSpPr>
        <p:spPr>
          <a:xfrm>
            <a:off x="-91734" y="4106017"/>
            <a:ext cx="30679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Brian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Uzzi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Northwestern University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dirty="0">
                <a:solidFill>
                  <a:srgbClr val="00B0F0"/>
                </a:solidFill>
                <a:effectLst/>
                <a:latin typeface="Calibri" panose="020F0502020204030204" pitchFamily="34" charset="0"/>
                <a:hlinkClick r:id="rId8"/>
              </a:rPr>
              <a:t>uzzi@northwestern.edu</a:t>
            </a:r>
            <a:r>
              <a:rPr lang="en-US" sz="1600" b="0" dirty="0">
                <a:solidFill>
                  <a:srgbClr val="00B0F0"/>
                </a:solidFill>
                <a:effectLst/>
                <a:latin typeface="Calibri" panose="020F0502020204030204" pitchFamily="34" charset="0"/>
              </a:rPr>
              <a:t> </a:t>
            </a:r>
            <a:endParaRPr lang="en-US" sz="1600" b="0" dirty="0">
              <a:solidFill>
                <a:srgbClr val="00B0F0"/>
              </a:solidFill>
              <a:effectLst/>
            </a:endParaRPr>
          </a:p>
          <a:p>
            <a:pPr algn="ctr"/>
            <a:br>
              <a:rPr lang="en-US" sz="1600" dirty="0"/>
            </a:b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01B759-09B8-AD66-5F97-0D182B9DC57F}"/>
              </a:ext>
            </a:extLst>
          </p:cNvPr>
          <p:cNvSpPr txBox="1"/>
          <p:nvPr/>
        </p:nvSpPr>
        <p:spPr>
          <a:xfrm>
            <a:off x="6228519" y="4767737"/>
            <a:ext cx="30828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Ágnes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Horvát</a:t>
            </a:r>
            <a:endParaRPr lang="en-US" sz="1600" b="0" dirty="0">
              <a:effectLst/>
            </a:endParaRPr>
          </a:p>
          <a:p>
            <a:r>
              <a:rPr lang="en-US" sz="1600" dirty="0"/>
              <a:t>Northwestern University</a:t>
            </a:r>
          </a:p>
          <a:p>
            <a:r>
              <a:rPr lang="en-US" sz="1600" dirty="0">
                <a:solidFill>
                  <a:srgbClr val="00B0F0"/>
                </a:solidFill>
                <a:hlinkClick r:id="rId9"/>
              </a:rPr>
              <a:t>a-horvart@northwestern.edu</a:t>
            </a:r>
            <a:r>
              <a:rPr lang="en-US" sz="1600" dirty="0">
                <a:solidFill>
                  <a:srgbClr val="00B0F0"/>
                </a:solidFill>
              </a:rPr>
              <a:t> </a:t>
            </a:r>
            <a:br>
              <a:rPr lang="en-US" sz="1600" dirty="0">
                <a:solidFill>
                  <a:srgbClr val="00B0F0"/>
                </a:solidFill>
              </a:rPr>
            </a:b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7B2A34-E343-5157-5A77-4C7EBD1DD1DB}"/>
              </a:ext>
            </a:extLst>
          </p:cNvPr>
          <p:cNvSpPr txBox="1"/>
          <p:nvPr/>
        </p:nvSpPr>
        <p:spPr>
          <a:xfrm>
            <a:off x="9204395" y="5138935"/>
            <a:ext cx="299774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Henry Dambanemuya</a:t>
            </a:r>
            <a:endParaRPr lang="en-US" sz="1600" b="0" dirty="0">
              <a:effectLst/>
            </a:endParaRPr>
          </a:p>
          <a:p>
            <a:r>
              <a:rPr lang="en-US" sz="1600" dirty="0"/>
              <a:t>Northwestern University</a:t>
            </a:r>
          </a:p>
          <a:p>
            <a:r>
              <a:rPr lang="en-US" sz="1600" dirty="0">
                <a:hlinkClick r:id="rId10"/>
              </a:rPr>
              <a:t>hdambane@u.northwestern.edu</a:t>
            </a:r>
            <a:r>
              <a:rPr lang="en-US" sz="1600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2" descr="Lab on Innovation in Networks and Knowledge logo">
            <a:extLst>
              <a:ext uri="{FF2B5EF4-FFF2-40B4-BE49-F238E27FC236}">
                <a16:creationId xmlns:a16="http://schemas.microsoft.com/office/drawing/2014/main" id="{130B3A81-493A-B665-9D4D-F781035BF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5966582"/>
            <a:ext cx="3708400" cy="78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National Science Foundation logo and symbol, meaning ...">
            <a:extLst>
              <a:ext uri="{FF2B5EF4-FFF2-40B4-BE49-F238E27FC236}">
                <a16:creationId xmlns:a16="http://schemas.microsoft.com/office/drawing/2014/main" id="{C0D0E9F6-255C-893F-60F7-0F1E9D608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200" y="5976578"/>
            <a:ext cx="1479563" cy="77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199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830A6-B84B-675E-534B-F677C0107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sz="7200" dirty="0"/>
              <a:t>Hidden Indicators of Collective Intelligence in Crowdfunding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E92640-B46C-A9CE-D9FA-42774E9DB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5405558"/>
            <a:ext cx="12192001" cy="856656"/>
          </a:xfrm>
        </p:spPr>
        <p:txBody>
          <a:bodyPr anchor="ctr">
            <a:normAutofit lnSpcReduction="10000"/>
          </a:bodyPr>
          <a:lstStyle/>
          <a:p>
            <a:r>
              <a:rPr lang="en-US" dirty="0" err="1"/>
              <a:t>Horvát</a:t>
            </a:r>
            <a:r>
              <a:rPr lang="en-US" dirty="0"/>
              <a:t>, E-Á., </a:t>
            </a:r>
            <a:r>
              <a:rPr lang="en-US" u="sng" dirty="0"/>
              <a:t>Dambanemuya, H.K.</a:t>
            </a:r>
            <a:r>
              <a:rPr lang="en-US" dirty="0"/>
              <a:t>, </a:t>
            </a:r>
            <a:r>
              <a:rPr lang="en-US" dirty="0" err="1"/>
              <a:t>Uparna</a:t>
            </a:r>
            <a:r>
              <a:rPr lang="en-US" dirty="0"/>
              <a:t>, J.S., and </a:t>
            </a:r>
            <a:r>
              <a:rPr lang="en-US" dirty="0" err="1"/>
              <a:t>Uzzi</a:t>
            </a:r>
            <a:r>
              <a:rPr lang="en-US"/>
              <a:t>, B.</a:t>
            </a:r>
            <a:endParaRPr lang="en-US" dirty="0"/>
          </a:p>
          <a:p>
            <a:r>
              <a:rPr lang="en-US" dirty="0"/>
              <a:t>Northwestern University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B0B9C6F-93CD-B8F2-8463-DFC54A9D9979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ACM Web Conference (WWW ’23)</a:t>
            </a:r>
          </a:p>
        </p:txBody>
      </p:sp>
    </p:spTree>
    <p:extLst>
      <p:ext uri="{BB962C8B-B14F-4D97-AF65-F5344CB8AC3E}">
        <p14:creationId xmlns:p14="http://schemas.microsoft.com/office/powerpoint/2010/main" val="2028357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D60B6-0CE8-45AD-F622-376576792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Collective Intelligence in Crowdfunding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324E752F-5A87-1EEF-D850-BE6D7378D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54" b="2"/>
          <a:stretch/>
        </p:blipFill>
        <p:spPr>
          <a:xfrm>
            <a:off x="5364938" y="1592785"/>
            <a:ext cx="5988861" cy="41005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753A9D-4997-D5D1-1B52-F8D45EAA069D}"/>
              </a:ext>
            </a:extLst>
          </p:cNvPr>
          <p:cNvSpPr txBox="1"/>
          <p:nvPr/>
        </p:nvSpPr>
        <p:spPr>
          <a:xfrm>
            <a:off x="8151633" y="5693363"/>
            <a:ext cx="2921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effectLst/>
                <a:latin typeface="Calibri" panose="020F0502020204030204" pitchFamily="34" charset="0"/>
              </a:rPr>
              <a:t>Aggregation speed</a:t>
            </a:r>
            <a:endParaRPr lang="en-US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 → </a:t>
            </a:r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Average inter-event time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18460-C6A4-DEA7-9B83-3056FABD97D2}"/>
              </a:ext>
            </a:extLst>
          </p:cNvPr>
          <p:cNvSpPr txBox="1"/>
          <p:nvPr/>
        </p:nvSpPr>
        <p:spPr>
          <a:xfrm>
            <a:off x="5565930" y="5693364"/>
            <a:ext cx="27027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Opinion </a:t>
            </a:r>
            <a:r>
              <a:rPr lang="en-US" sz="1800" b="1" i="0" u="none" strike="noStrike" dirty="0">
                <a:effectLst/>
                <a:latin typeface="Calibri" panose="020F0502020204030204" pitchFamily="34" charset="0"/>
              </a:rPr>
              <a:t>diversity</a:t>
            </a:r>
            <a:endParaRPr lang="en-US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→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Inequality of amounts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8234635-021E-1FEA-24DC-A10864ABC0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36655"/>
            <a:ext cx="4385145" cy="32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55A69B9-FECD-9CD4-710F-FFB3958AC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139" y="4717230"/>
            <a:ext cx="1327206" cy="31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1A76E9-DC5D-FADA-22AB-1A3B7118ADB1}"/>
              </a:ext>
            </a:extLst>
          </p:cNvPr>
          <p:cNvSpPr txBox="1"/>
          <p:nvPr/>
        </p:nvSpPr>
        <p:spPr>
          <a:xfrm>
            <a:off x="838201" y="5201409"/>
            <a:ext cx="4345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Can crowds of untrained individuals accurately predict loan outcomes? </a:t>
            </a:r>
          </a:p>
          <a:p>
            <a:endParaRPr lang="en-US" b="1" dirty="0"/>
          </a:p>
          <a:p>
            <a:r>
              <a:rPr lang="en-US" b="1" dirty="0"/>
              <a:t>How about compared to expert lenders?</a:t>
            </a:r>
          </a:p>
        </p:txBody>
      </p:sp>
    </p:spTree>
    <p:extLst>
      <p:ext uri="{BB962C8B-B14F-4D97-AF65-F5344CB8AC3E}">
        <p14:creationId xmlns:p14="http://schemas.microsoft.com/office/powerpoint/2010/main" val="9449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003BDA8-9A2F-9FA6-9D0C-D42D7F625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2498" y="552787"/>
            <a:ext cx="3259501" cy="5334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3200" b="1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Opinion Diversity</a:t>
            </a:r>
            <a:r>
              <a:rPr kumimoji="0" lang="en-US" altLang="en-US" sz="32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kumimoji="0" lang="en-US" altLang="en-US" sz="3200" b="1" i="0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and</a:t>
            </a:r>
            <a:r>
              <a:rPr kumimoji="0" lang="en-US" altLang="en-US" sz="32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altLang="en-US" sz="3200" b="1" i="0" u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kumimoji="0" lang="en-US" altLang="en-US" sz="3200" b="1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ggregation </a:t>
            </a:r>
            <a:r>
              <a:rPr lang="en-US" altLang="en-US" sz="3200" b="1" dirty="0">
                <a:latin typeface="+mj-lt"/>
                <a:ea typeface="+mj-ea"/>
                <a:cs typeface="+mj-cs"/>
              </a:rPr>
              <a:t>S</a:t>
            </a:r>
            <a:r>
              <a:rPr kumimoji="0" lang="en-US" altLang="en-US" sz="3200" b="1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peed </a:t>
            </a:r>
            <a:r>
              <a:rPr kumimoji="0" lang="en-US" altLang="en-US" sz="3200" b="1" i="0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predict funding and repayment</a:t>
            </a:r>
            <a:endParaRPr kumimoji="0" lang="en-US" altLang="en-US" sz="3200" b="0" i="0" u="none" strike="noStrike" kern="1200" cap="none" normalizeH="0" baseline="0" dirty="0">
              <a:ln>
                <a:noFill/>
              </a:ln>
              <a:effectLst/>
              <a:latin typeface="+mj-lt"/>
              <a:ea typeface="+mj-ea"/>
              <a:cs typeface="+mj-cs"/>
            </a:endParaRP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         </a:t>
            </a:r>
            <a:br>
              <a:rPr kumimoji="0" lang="en-US" altLang="en-US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kumimoji="0" lang="en-US" altLang="en-US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 two-step sample selection bias model (Heckman 1976)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br>
              <a:rPr kumimoji="0" lang="en-US" altLang="en-US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kumimoji="0" lang="en-US" altLang="en-US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The likelihood of successful fundraising and repayment increases with more diversity and faster aggregation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                    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820D2D-38EA-865B-60D8-834FB28B5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238" y="1210519"/>
            <a:ext cx="7608304" cy="450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Rectangle 103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8DFFE-1948-925C-8DF9-9050569F89F7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ACM Web Conference (WWW ’23) 								</a:t>
            </a:r>
            <a:r>
              <a:rPr lang="en-US" dirty="0" err="1"/>
              <a:t>Horvát</a:t>
            </a:r>
            <a:r>
              <a:rPr lang="en-US" dirty="0"/>
              <a:t>, E-Á., et al</a:t>
            </a:r>
          </a:p>
        </p:txBody>
      </p:sp>
    </p:spTree>
    <p:extLst>
      <p:ext uri="{BB962C8B-B14F-4D97-AF65-F5344CB8AC3E}">
        <p14:creationId xmlns:p14="http://schemas.microsoft.com/office/powerpoint/2010/main" val="120247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3" name="Rectangle 2072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4E2E12E-FB13-E3E2-47FB-1A55BC282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Risk categories are based on borrower credit grade &amp; amount sought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diversity and high speed maximize crowd wisdom: up to 92.9% better than the base rate                     </a:t>
            </a:r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C4161-0E5C-C636-AC57-34257FD5C0D4}"/>
              </a:ext>
            </a:extLst>
          </p:cNvPr>
          <p:cNvSpPr txBox="1"/>
          <p:nvPr/>
        </p:nvSpPr>
        <p:spPr>
          <a:xfrm>
            <a:off x="576243" y="1016000"/>
            <a:ext cx="4854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Accuracy of crowd lending depending on risk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   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A0A96FE8-642B-DDD9-BD43-E5C437712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231" y="781691"/>
            <a:ext cx="6074096" cy="506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580F12-2470-A30C-56A8-F8A1DDC10639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ACM Web Conference (WWW ’23) 							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Horvát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E-Á., et al</a:t>
            </a:r>
          </a:p>
        </p:txBody>
      </p:sp>
    </p:spTree>
    <p:extLst>
      <p:ext uri="{BB962C8B-B14F-4D97-AF65-F5344CB8AC3E}">
        <p14:creationId xmlns:p14="http://schemas.microsoft.com/office/powerpoint/2010/main" val="1044948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3" name="Rectangle 2072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4E2E12E-FB13-E3E2-47FB-1A55BC282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066" y="215168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Risk categories are based on borrower credit grade &amp; amount sought</a:t>
            </a:r>
            <a:endParaRPr lang="en-US" b="0" dirty="0">
              <a:effectLst/>
            </a:endParaRPr>
          </a:p>
          <a:p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dirty="0"/>
              <a:t>The crowd underestimates the success of low-risk campaigns (1.2% of all campaigns)</a:t>
            </a:r>
            <a:endParaRPr lang="en-US" b="0" dirty="0">
              <a:effectLst/>
            </a:endParaRPr>
          </a:p>
          <a:p>
            <a:br>
              <a:rPr lang="en-US" dirty="0"/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</a:t>
            </a:r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C4161-0E5C-C636-AC57-34257FD5C0D4}"/>
              </a:ext>
            </a:extLst>
          </p:cNvPr>
          <p:cNvSpPr txBox="1"/>
          <p:nvPr/>
        </p:nvSpPr>
        <p:spPr>
          <a:xfrm>
            <a:off x="576243" y="1016000"/>
            <a:ext cx="4854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Accuracy of crowd lending by project riskiness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541D0C51-DBD0-8F09-866A-0E2A2FB28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875" y="904454"/>
            <a:ext cx="6058147" cy="504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796E5F-7466-F5E6-626F-A0439D3CA4C9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ACM Web Conference (WWW ’23) 								</a:t>
            </a:r>
            <a:r>
              <a:rPr lang="en-US" dirty="0" err="1"/>
              <a:t>Horvát</a:t>
            </a:r>
            <a:r>
              <a:rPr lang="en-US" dirty="0"/>
              <a:t>, E-Á., et al</a:t>
            </a:r>
          </a:p>
        </p:txBody>
      </p:sp>
    </p:spTree>
    <p:extLst>
      <p:ext uri="{BB962C8B-B14F-4D97-AF65-F5344CB8AC3E}">
        <p14:creationId xmlns:p14="http://schemas.microsoft.com/office/powerpoint/2010/main" val="1798745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3" name="Rectangle 2072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4E2E12E-FB13-E3E2-47FB-1A55BC282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066" y="2272262"/>
            <a:ext cx="4282984" cy="30247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Forecasts made with random forests; assessment of predictive power</a:t>
            </a:r>
            <a:endParaRPr lang="en-US" b="0" dirty="0">
              <a:effectLst/>
            </a:endParaRPr>
          </a:p>
          <a:p>
            <a:endParaRPr lang="en-US" b="0" dirty="0">
              <a:effectLst/>
            </a:endParaRPr>
          </a:p>
          <a:p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r>
              <a:rPr lang="en-US" dirty="0"/>
              <a:t>At only 4 bids, both collective intelligence signals become more predictive than credit grade</a:t>
            </a:r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C4161-0E5C-C636-AC57-34257FD5C0D4}"/>
              </a:ext>
            </a:extLst>
          </p:cNvPr>
          <p:cNvSpPr txBox="1"/>
          <p:nvPr/>
        </p:nvSpPr>
        <p:spPr>
          <a:xfrm>
            <a:off x="576243" y="1016000"/>
            <a:ext cx="4854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Predicting fundraising from early campaign dynamics</a:t>
            </a:r>
            <a:endParaRPr lang="en-US" sz="3200" b="0" dirty="0">
              <a:effectLst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E770415-E97E-C7B7-ED43-F6CF320E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724" y="1802336"/>
            <a:ext cx="6182042" cy="360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DB340A-DF3B-7625-9962-D6D8FCEB9A5E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ACM Web Conference (WWW ’23) 								</a:t>
            </a:r>
            <a:r>
              <a:rPr lang="en-US" dirty="0" err="1"/>
              <a:t>Horvát</a:t>
            </a:r>
            <a:r>
              <a:rPr lang="en-US" dirty="0"/>
              <a:t>, E-Á., et al</a:t>
            </a:r>
          </a:p>
        </p:txBody>
      </p:sp>
    </p:spTree>
    <p:extLst>
      <p:ext uri="{BB962C8B-B14F-4D97-AF65-F5344CB8AC3E}">
        <p14:creationId xmlns:p14="http://schemas.microsoft.com/office/powerpoint/2010/main" val="922115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B640F-EDB8-01D7-ED13-3A1C88D63A31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3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  <a:endParaRPr lang="en-US" sz="3400" b="1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" name="TextBox 4">
            <a:extLst>
              <a:ext uri="{FF2B5EF4-FFF2-40B4-BE49-F238E27FC236}">
                <a16:creationId xmlns:a16="http://schemas.microsoft.com/office/drawing/2014/main" id="{DC53D109-CF1A-CAA5-0070-162BB01B7A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845363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123F890-74DE-B807-67DF-A4220D6E6AF6}"/>
              </a:ext>
            </a:extLst>
          </p:cNvPr>
          <p:cNvSpPr/>
          <p:nvPr/>
        </p:nvSpPr>
        <p:spPr>
          <a:xfrm>
            <a:off x="838199" y="0"/>
            <a:ext cx="10647947" cy="3346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D3CD0-838A-4C5B-BEF1-E6F25617BD31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ACM Web Conference (WWW ’23) 								</a:t>
            </a:r>
            <a:r>
              <a:rPr lang="en-US" dirty="0" err="1"/>
              <a:t>Horvát</a:t>
            </a:r>
            <a:r>
              <a:rPr lang="en-US" dirty="0"/>
              <a:t>, E-Á., et al</a:t>
            </a:r>
          </a:p>
        </p:txBody>
      </p:sp>
    </p:spTree>
    <p:extLst>
      <p:ext uri="{BB962C8B-B14F-4D97-AF65-F5344CB8AC3E}">
        <p14:creationId xmlns:p14="http://schemas.microsoft.com/office/powerpoint/2010/main" val="2442745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t">
            <a:extLst>
              <a:ext uri="{FF2B5EF4-FFF2-40B4-BE49-F238E27FC236}">
                <a16:creationId xmlns:a16="http://schemas.microsoft.com/office/drawing/2014/main" id="{7C492D2A-0205-8412-F104-ACE01BBC1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-37306"/>
            <a:ext cx="6629400" cy="2806700"/>
          </a:xfrm>
          <a:prstGeom prst="rect">
            <a:avLst/>
          </a:prstGeom>
        </p:spPr>
      </p:pic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40328C35-A145-421A-ADF5-6077962D7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309" y="1427480"/>
            <a:ext cx="5577840" cy="55778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4DAAF12-2DB2-2A15-22A2-212E9E93B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060" y="256540"/>
            <a:ext cx="5577840" cy="176276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Can crowds of untrained individuals accurately predict loan outcomes?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8" name="Graphic 7" descr="Money">
            <a:extLst>
              <a:ext uri="{FF2B5EF4-FFF2-40B4-BE49-F238E27FC236}">
                <a16:creationId xmlns:a16="http://schemas.microsoft.com/office/drawing/2014/main" id="{2585971E-A586-AFAA-3C26-0CF62BFF2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14160" y="1280160"/>
            <a:ext cx="5577840" cy="5577840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C13CF9D9-E1CB-EFF2-852E-1A7063CB2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196186"/>
            <a:ext cx="4651012" cy="182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AA6D50-ACC7-7A2A-CC4E-12605947F989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ACM Web Conference (WWW ’23) 		Hidden Indicators of Collective Intelligence		</a:t>
            </a:r>
            <a:r>
              <a:rPr lang="en-US" dirty="0" err="1"/>
              <a:t>Horvát</a:t>
            </a:r>
            <a:r>
              <a:rPr lang="en-US" dirty="0"/>
              <a:t>, E-Á., et al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1FCCA7B-36AC-803E-4B8A-D34E96171465}"/>
              </a:ext>
            </a:extLst>
          </p:cNvPr>
          <p:cNvSpPr/>
          <p:nvPr/>
        </p:nvSpPr>
        <p:spPr>
          <a:xfrm>
            <a:off x="7645400" y="4076774"/>
            <a:ext cx="3683000" cy="135374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AAC713-31CD-0AC5-F47E-2D2514A57C52}"/>
              </a:ext>
            </a:extLst>
          </p:cNvPr>
          <p:cNvSpPr txBox="1"/>
          <p:nvPr/>
        </p:nvSpPr>
        <p:spPr>
          <a:xfrm>
            <a:off x="7504684" y="4047253"/>
            <a:ext cx="3964432" cy="7232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800" b="1" dirty="0"/>
              <a:t>Fundraising Success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loans funded or not? Herding?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420A34-B530-D983-B1F9-2DE7AEA1773C}"/>
              </a:ext>
            </a:extLst>
          </p:cNvPr>
          <p:cNvSpPr txBox="1"/>
          <p:nvPr/>
        </p:nvSpPr>
        <p:spPr>
          <a:xfrm>
            <a:off x="7504684" y="4800049"/>
            <a:ext cx="3964432" cy="7232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/>
              <a:t>Repayment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Will borrowers default? True CI.</a:t>
            </a:r>
          </a:p>
        </p:txBody>
      </p:sp>
    </p:spTree>
    <p:extLst>
      <p:ext uri="{BB962C8B-B14F-4D97-AF65-F5344CB8AC3E}">
        <p14:creationId xmlns:p14="http://schemas.microsoft.com/office/powerpoint/2010/main" val="323576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White bulbs with a yellow one standing out">
            <a:extLst>
              <a:ext uri="{FF2B5EF4-FFF2-40B4-BE49-F238E27FC236}">
                <a16:creationId xmlns:a16="http://schemas.microsoft.com/office/drawing/2014/main" id="{563E0E36-30C0-7F65-61F2-A62217025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09" b="-1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725D4A-032D-64F5-7B8A-067431ADF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2006601"/>
            <a:ext cx="4826000" cy="38035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are the hidden indicators of smart crowds?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AD5559A-C25E-7EFD-8E7F-CB8EC13E90DB}"/>
              </a:ext>
            </a:extLst>
          </p:cNvPr>
          <p:cNvSpPr/>
          <p:nvPr/>
        </p:nvSpPr>
        <p:spPr>
          <a:xfrm>
            <a:off x="4648200" y="2943160"/>
            <a:ext cx="3708400" cy="11303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Opinion Diversity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3A9291-29AA-5E3E-47D1-A1F7AC1700CD}"/>
              </a:ext>
            </a:extLst>
          </p:cNvPr>
          <p:cNvSpPr/>
          <p:nvPr/>
        </p:nvSpPr>
        <p:spPr>
          <a:xfrm>
            <a:off x="4648200" y="4559654"/>
            <a:ext cx="3708400" cy="11303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Aggregation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2BB72-FCD7-C0EF-D180-A746258E99DE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ACM Web Conference (WWW ’23) 		</a:t>
            </a:r>
            <a:r>
              <a:rPr lang="en-US" dirty="0">
                <a:solidFill>
                  <a:schemeClr val="bg1"/>
                </a:solidFill>
              </a:rPr>
              <a:t>Hidden Indicators of Collective Intelligence		</a:t>
            </a:r>
            <a:r>
              <a:rPr lang="en-US" dirty="0" err="1">
                <a:solidFill>
                  <a:schemeClr val="bg1"/>
                </a:solidFill>
              </a:rPr>
              <a:t>Horvát</a:t>
            </a:r>
            <a:r>
              <a:rPr lang="en-US" dirty="0">
                <a:solidFill>
                  <a:schemeClr val="bg1"/>
                </a:solidFill>
              </a:rPr>
              <a:t>, E-Á., et 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D0531-FE28-23C9-B95F-DFEAD3E3425A}"/>
              </a:ext>
            </a:extLst>
          </p:cNvPr>
          <p:cNvSpPr txBox="1"/>
          <p:nvPr/>
        </p:nvSpPr>
        <p:spPr>
          <a:xfrm>
            <a:off x="4996218" y="378666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Bikhchandani1998, Lu2012, Hui2014, Vulkan2016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5E355A-5319-D8AE-065E-2A13E15F83D2}"/>
              </a:ext>
            </a:extLst>
          </p:cNvPr>
          <p:cNvSpPr txBox="1"/>
          <p:nvPr/>
        </p:nvSpPr>
        <p:spPr>
          <a:xfrm>
            <a:off x="5214432" y="5406121"/>
            <a:ext cx="2483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Ceyhan2011, Burtch2013, Solomon2015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7248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2472DE8-E58B-4D56-BA61-C69C601D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183ACFC-B25E-402F-BBD8-E42034CDD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6818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2192000" h="2237474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lnTo>
                  <a:pt x="12176759" y="759190"/>
                </a:lnTo>
                <a:cubicBezTo>
                  <a:pt x="12165968" y="763819"/>
                  <a:pt x="12157853" y="765770"/>
                  <a:pt x="12154948" y="762731"/>
                </a:cubicBezTo>
                <a:cubicBezTo>
                  <a:pt x="12116503" y="759396"/>
                  <a:pt x="12073342" y="763579"/>
                  <a:pt x="12047364" y="749662"/>
                </a:cubicBezTo>
                <a:cubicBezTo>
                  <a:pt x="12041261" y="730599"/>
                  <a:pt x="11914319" y="741909"/>
                  <a:pt x="11890686" y="732766"/>
                </a:cubicBezTo>
                <a:cubicBezTo>
                  <a:pt x="11832408" y="747890"/>
                  <a:pt x="11815359" y="777569"/>
                  <a:pt x="11782413" y="769868"/>
                </a:cubicBezTo>
                <a:cubicBezTo>
                  <a:pt x="11760031" y="763594"/>
                  <a:pt x="11675205" y="777151"/>
                  <a:pt x="11649954" y="749628"/>
                </a:cubicBezTo>
                <a:cubicBezTo>
                  <a:pt x="11608286" y="767874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256313" y="713012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1036836" y="722990"/>
                  <a:pt x="10909903" y="759211"/>
                  <a:pt x="10884013" y="760728"/>
                </a:cubicBezTo>
                <a:cubicBezTo>
                  <a:pt x="10864519" y="743356"/>
                  <a:pt x="10853492" y="756172"/>
                  <a:pt x="10834688" y="757726"/>
                </a:cubicBezTo>
                <a:cubicBezTo>
                  <a:pt x="10826871" y="747343"/>
                  <a:pt x="10811086" y="746602"/>
                  <a:pt x="10805004" y="757573"/>
                </a:cubicBezTo>
                <a:cubicBezTo>
                  <a:pt x="10810951" y="784448"/>
                  <a:pt x="10744688" y="759043"/>
                  <a:pt x="10739478" y="776841"/>
                </a:cubicBezTo>
                <a:cubicBezTo>
                  <a:pt x="10678284" y="779408"/>
                  <a:pt x="10540854" y="756546"/>
                  <a:pt x="10458762" y="755400"/>
                </a:cubicBezTo>
                <a:cubicBezTo>
                  <a:pt x="10426976" y="747433"/>
                  <a:pt x="10362961" y="776166"/>
                  <a:pt x="10246919" y="769960"/>
                </a:cubicBezTo>
                <a:cubicBezTo>
                  <a:pt x="10231631" y="763610"/>
                  <a:pt x="10172943" y="749095"/>
                  <a:pt x="10167995" y="760843"/>
                </a:cubicBezTo>
                <a:cubicBezTo>
                  <a:pt x="10131971" y="759999"/>
                  <a:pt x="10021683" y="796978"/>
                  <a:pt x="9997044" y="780129"/>
                </a:cubicBezTo>
                <a:cubicBezTo>
                  <a:pt x="10001018" y="806225"/>
                  <a:pt x="9951331" y="779975"/>
                  <a:pt x="9943887" y="804141"/>
                </a:cubicBezTo>
                <a:lnTo>
                  <a:pt x="9918248" y="816628"/>
                </a:lnTo>
                <a:lnTo>
                  <a:pt x="9836148" y="858312"/>
                </a:lnTo>
                <a:lnTo>
                  <a:pt x="9823800" y="866604"/>
                </a:lnTo>
                <a:lnTo>
                  <a:pt x="9794684" y="864509"/>
                </a:lnTo>
                <a:lnTo>
                  <a:pt x="9778288" y="854362"/>
                </a:lnTo>
                <a:lnTo>
                  <a:pt x="9773886" y="857543"/>
                </a:lnTo>
                <a:cubicBezTo>
                  <a:pt x="9769008" y="863842"/>
                  <a:pt x="9766501" y="867741"/>
                  <a:pt x="9761459" y="862394"/>
                </a:cubicBezTo>
                <a:lnTo>
                  <a:pt x="9705768" y="894610"/>
                </a:lnTo>
                <a:cubicBezTo>
                  <a:pt x="9699860" y="897215"/>
                  <a:pt x="9692576" y="897590"/>
                  <a:pt x="9683005" y="894128"/>
                </a:cubicBezTo>
                <a:cubicBezTo>
                  <a:pt x="9664449" y="898200"/>
                  <a:pt x="9612100" y="914263"/>
                  <a:pt x="9594438" y="919051"/>
                </a:cubicBezTo>
                <a:lnTo>
                  <a:pt x="9577033" y="922857"/>
                </a:lnTo>
                <a:cubicBezTo>
                  <a:pt x="9568659" y="926175"/>
                  <a:pt x="9551353" y="936082"/>
                  <a:pt x="9544189" y="938966"/>
                </a:cubicBezTo>
                <a:cubicBezTo>
                  <a:pt x="9538380" y="940584"/>
                  <a:pt x="9541329" y="937538"/>
                  <a:pt x="9534048" y="940158"/>
                </a:cubicBezTo>
                <a:cubicBezTo>
                  <a:pt x="9533709" y="946069"/>
                  <a:pt x="9530854" y="951684"/>
                  <a:pt x="9500499" y="954680"/>
                </a:cubicBezTo>
                <a:cubicBezTo>
                  <a:pt x="9481230" y="968165"/>
                  <a:pt x="9456325" y="979029"/>
                  <a:pt x="9428195" y="986225"/>
                </a:cubicBezTo>
                <a:cubicBezTo>
                  <a:pt x="9422499" y="981315"/>
                  <a:pt x="9414660" y="991352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10581" y="1024474"/>
                  <a:pt x="9345163" y="981210"/>
                  <a:pt x="9301293" y="1011593"/>
                </a:cubicBezTo>
                <a:cubicBezTo>
                  <a:pt x="9292916" y="1014346"/>
                  <a:pt x="9285483" y="1013807"/>
                  <a:pt x="9278619" y="1011878"/>
                </a:cubicBezTo>
                <a:lnTo>
                  <a:pt x="9268019" y="1007442"/>
                </a:lnTo>
                <a:lnTo>
                  <a:pt x="9234662" y="1023056"/>
                </a:lnTo>
                <a:cubicBezTo>
                  <a:pt x="9217868" y="1029197"/>
                  <a:pt x="9199852" y="1034202"/>
                  <a:pt x="9181033" y="1037921"/>
                </a:cubicBezTo>
                <a:cubicBezTo>
                  <a:pt x="9174974" y="1030923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021681" y="1079910"/>
                  <a:pt x="9076377" y="1024799"/>
                  <a:pt x="9012987" y="1061986"/>
                </a:cubicBezTo>
                <a:lnTo>
                  <a:pt x="8968445" y="1052169"/>
                </a:lnTo>
                <a:lnTo>
                  <a:pt x="8958984" y="1057212"/>
                </a:lnTo>
                <a:cubicBezTo>
                  <a:pt x="8920115" y="1062770"/>
                  <a:pt x="8906181" y="1053838"/>
                  <a:pt x="8886001" y="1067468"/>
                </a:cubicBezTo>
                <a:cubicBezTo>
                  <a:pt x="8847384" y="1050046"/>
                  <a:pt x="8863283" y="1068286"/>
                  <a:pt x="8838610" y="1075091"/>
                </a:cubicBezTo>
                <a:cubicBezTo>
                  <a:pt x="8816007" y="1080079"/>
                  <a:pt x="8773923" y="1092257"/>
                  <a:pt x="8750383" y="1097387"/>
                </a:cubicBezTo>
                <a:cubicBezTo>
                  <a:pt x="8735450" y="1116502"/>
                  <a:pt x="8721220" y="1097372"/>
                  <a:pt x="8697365" y="1105869"/>
                </a:cubicBezTo>
                <a:cubicBezTo>
                  <a:pt x="8687037" y="1113735"/>
                  <a:pt x="8678781" y="1115961"/>
                  <a:pt x="8665605" y="1110791"/>
                </a:cubicBezTo>
                <a:cubicBezTo>
                  <a:pt x="8618410" y="1148662"/>
                  <a:pt x="8633049" y="1116609"/>
                  <a:pt x="8584946" y="1135226"/>
                </a:cubicBezTo>
                <a:cubicBezTo>
                  <a:pt x="8544020" y="1153499"/>
                  <a:pt x="8496232" y="1168229"/>
                  <a:pt x="8460755" y="1203427"/>
                </a:cubicBezTo>
                <a:cubicBezTo>
                  <a:pt x="8454928" y="1212828"/>
                  <a:pt x="8436573" y="1218574"/>
                  <a:pt x="8419755" y="1216260"/>
                </a:cubicBezTo>
                <a:cubicBezTo>
                  <a:pt x="8416861" y="1215863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253233" y="1266996"/>
                  <a:pt x="8218383" y="1257577"/>
                  <a:pt x="8206287" y="1273060"/>
                </a:cubicBezTo>
                <a:cubicBezTo>
                  <a:pt x="8200396" y="1262794"/>
                  <a:pt x="8183827" y="1285000"/>
                  <a:pt x="8168705" y="1279956"/>
                </a:cubicBezTo>
                <a:cubicBezTo>
                  <a:pt x="8157611" y="1275235"/>
                  <a:pt x="8149996" y="1280870"/>
                  <a:pt x="8139997" y="1282713"/>
                </a:cubicBezTo>
                <a:cubicBezTo>
                  <a:pt x="8125566" y="1279776"/>
                  <a:pt x="8084128" y="1294221"/>
                  <a:pt x="8074238" y="1301895"/>
                </a:cubicBezTo>
                <a:cubicBezTo>
                  <a:pt x="8052170" y="1326903"/>
                  <a:pt x="7986951" y="1319381"/>
                  <a:pt x="7968292" y="1338779"/>
                </a:cubicBezTo>
                <a:cubicBezTo>
                  <a:pt x="7960694" y="1342282"/>
                  <a:pt x="7952937" y="1344333"/>
                  <a:pt x="7945122" y="1345477"/>
                </a:cubicBezTo>
                <a:lnTo>
                  <a:pt x="7922771" y="1346645"/>
                </a:lnTo>
                <a:lnTo>
                  <a:pt x="7915461" y="1342919"/>
                </a:lnTo>
                <a:lnTo>
                  <a:pt x="7902328" y="1345865"/>
                </a:lnTo>
                <a:lnTo>
                  <a:pt x="7898322" y="1345689"/>
                </a:lnTo>
                <a:lnTo>
                  <a:pt x="7875879" y="1345646"/>
                </a:lnTo>
                <a:cubicBezTo>
                  <a:pt x="7890672" y="1367295"/>
                  <a:pt x="7816428" y="1353520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87405" y="1382806"/>
                  <a:pt x="7548172" y="1417460"/>
                </a:cubicBezTo>
                <a:cubicBezTo>
                  <a:pt x="7551327" y="1405830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213486" y="1580987"/>
                </a:lnTo>
                <a:lnTo>
                  <a:pt x="7210972" y="1580856"/>
                </a:lnTo>
                <a:lnTo>
                  <a:pt x="7183121" y="1595162"/>
                </a:lnTo>
                <a:lnTo>
                  <a:pt x="7164601" y="1606490"/>
                </a:lnTo>
                <a:lnTo>
                  <a:pt x="7159286" y="1606850"/>
                </a:lnTo>
                <a:cubicBezTo>
                  <a:pt x="7150961" y="1609262"/>
                  <a:pt x="7125743" y="1618162"/>
                  <a:pt x="7114651" y="1620959"/>
                </a:cubicBezTo>
                <a:cubicBezTo>
                  <a:pt x="7109310" y="1606138"/>
                  <a:pt x="7106695" y="1617324"/>
                  <a:pt x="7092727" y="1623628"/>
                </a:cubicBezTo>
                <a:cubicBezTo>
                  <a:pt x="7081313" y="1602012"/>
                  <a:pt x="7049394" y="1627301"/>
                  <a:pt x="7031309" y="1619451"/>
                </a:cubicBezTo>
                <a:cubicBezTo>
                  <a:pt x="7021305" y="1624569"/>
                  <a:pt x="7010515" y="1629587"/>
                  <a:pt x="6999084" y="1634317"/>
                </a:cubicBezTo>
                <a:lnTo>
                  <a:pt x="6992107" y="1636860"/>
                </a:lnTo>
                <a:lnTo>
                  <a:pt x="6991765" y="1636725"/>
                </a:lnTo>
                <a:cubicBezTo>
                  <a:pt x="6989813" y="1636884"/>
                  <a:pt x="6987353" y="1637572"/>
                  <a:pt x="6983996" y="1639040"/>
                </a:cubicBezTo>
                <a:lnTo>
                  <a:pt x="6979383" y="1641496"/>
                </a:lnTo>
                <a:lnTo>
                  <a:pt x="6900177" y="1636016"/>
                </a:ln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19334" y="1664040"/>
                  <a:pt x="6608179" y="1654034"/>
                  <a:pt x="6587857" y="1665769"/>
                </a:cubicBezTo>
                <a:lnTo>
                  <a:pt x="6554894" y="1664428"/>
                </a:lnTo>
                <a:lnTo>
                  <a:pt x="6551579" y="1662213"/>
                </a:lnTo>
                <a:lnTo>
                  <a:pt x="6545693" y="1661776"/>
                </a:lnTo>
                <a:lnTo>
                  <a:pt x="6530561" y="1664619"/>
                </a:lnTo>
                <a:lnTo>
                  <a:pt x="6525028" y="1666354"/>
                </a:lnTo>
                <a:cubicBezTo>
                  <a:pt x="6521154" y="1667301"/>
                  <a:pt x="6518510" y="1667613"/>
                  <a:pt x="6516595" y="1667475"/>
                </a:cubicBezTo>
                <a:lnTo>
                  <a:pt x="6516340" y="1667291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57809" y="1668164"/>
                  <a:pt x="6415506" y="1688334"/>
                  <a:pt x="6415265" y="1665317"/>
                </a:cubicBezTo>
                <a:cubicBezTo>
                  <a:pt x="6399063" y="1669446"/>
                  <a:pt x="6391173" y="1680085"/>
                  <a:pt x="6393343" y="1664672"/>
                </a:cubicBezTo>
                <a:lnTo>
                  <a:pt x="6380457" y="1662376"/>
                </a:lnTo>
                <a:lnTo>
                  <a:pt x="6280959" y="1689329"/>
                </a:lnTo>
                <a:lnTo>
                  <a:pt x="6266765" y="1695560"/>
                </a:lnTo>
                <a:cubicBezTo>
                  <a:pt x="6262331" y="1698152"/>
                  <a:pt x="6258580" y="1701192"/>
                  <a:pt x="6255823" y="1704850"/>
                </a:cubicBezTo>
                <a:cubicBezTo>
                  <a:pt x="6200184" y="1694834"/>
                  <a:pt x="6155082" y="1716996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99949" y="1814490"/>
                </a:lnTo>
                <a:lnTo>
                  <a:pt x="5453307" y="1815450"/>
                </a:lnTo>
                <a:cubicBezTo>
                  <a:pt x="5433075" y="1827706"/>
                  <a:pt x="5395563" y="1821122"/>
                  <a:pt x="5364192" y="1826074"/>
                </a:cubicBezTo>
                <a:lnTo>
                  <a:pt x="5350380" y="1830891"/>
                </a:lnTo>
                <a:lnTo>
                  <a:pt x="5259633" y="1837160"/>
                </a:lnTo>
                <a:lnTo>
                  <a:pt x="5197513" y="1844718"/>
                </a:lnTo>
                <a:lnTo>
                  <a:pt x="5184170" y="1849402"/>
                </a:lnTo>
                <a:lnTo>
                  <a:pt x="5168852" y="1844846"/>
                </a:lnTo>
                <a:cubicBezTo>
                  <a:pt x="5166986" y="1843561"/>
                  <a:pt x="5165478" y="1842127"/>
                  <a:pt x="5164370" y="1840597"/>
                </a:cubicBezTo>
                <a:lnTo>
                  <a:pt x="5114927" y="1847827"/>
                </a:ln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63743" y="1799478"/>
                  <a:pt x="4655044" y="1795479"/>
                  <a:pt x="4647449" y="1793181"/>
                </a:cubicBezTo>
                <a:lnTo>
                  <a:pt x="4645504" y="1787606"/>
                </a:lnTo>
                <a:lnTo>
                  <a:pt x="4632229" y="1785815"/>
                </a:lnTo>
                <a:lnTo>
                  <a:pt x="4629273" y="1784355"/>
                </a:lnTo>
                <a:cubicBezTo>
                  <a:pt x="4623639" y="1781544"/>
                  <a:pt x="4617950" y="1778917"/>
                  <a:pt x="4611738" y="1776964"/>
                </a:cubicBezTo>
                <a:cubicBezTo>
                  <a:pt x="4601379" y="1800272"/>
                  <a:pt x="4557197" y="1764196"/>
                  <a:pt x="4560070" y="1785640"/>
                </a:cubicBezTo>
                <a:lnTo>
                  <a:pt x="4536503" y="1785334"/>
                </a:lnTo>
                <a:lnTo>
                  <a:pt x="4513724" y="1791996"/>
                </a:lnTo>
                <a:lnTo>
                  <a:pt x="4501513" y="1799835"/>
                </a:lnTo>
                <a:lnTo>
                  <a:pt x="4459076" y="1813003"/>
                </a:lnTo>
                <a:lnTo>
                  <a:pt x="4459810" y="1797886"/>
                </a:lnTo>
                <a:lnTo>
                  <a:pt x="4379064" y="1817177"/>
                </a:lnTo>
                <a:lnTo>
                  <a:pt x="4319209" y="1834833"/>
                </a:lnTo>
                <a:lnTo>
                  <a:pt x="4306907" y="1841641"/>
                </a:lnTo>
                <a:lnTo>
                  <a:pt x="4290981" y="1839677"/>
                </a:lnTo>
                <a:cubicBezTo>
                  <a:pt x="4288909" y="1838717"/>
                  <a:pt x="4287163" y="1837555"/>
                  <a:pt x="4285792" y="1836231"/>
                </a:cubicBezTo>
                <a:lnTo>
                  <a:pt x="4238372" y="1851480"/>
                </a:ln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84875" y="1878116"/>
                  <a:pt x="3775574" y="1875612"/>
                  <a:pt x="3767672" y="1874600"/>
                </a:cubicBezTo>
                <a:lnTo>
                  <a:pt x="3764741" y="1869433"/>
                </a:lnTo>
                <a:lnTo>
                  <a:pt x="3751332" y="1869854"/>
                </a:lnTo>
                <a:lnTo>
                  <a:pt x="3748155" y="1868903"/>
                </a:lnTo>
                <a:cubicBezTo>
                  <a:pt x="3742091" y="1867062"/>
                  <a:pt x="3736007" y="1865414"/>
                  <a:pt x="3729530" y="1864513"/>
                </a:cubicBezTo>
                <a:cubicBezTo>
                  <a:pt x="3723549" y="1889158"/>
                  <a:pt x="3673453" y="1860919"/>
                  <a:pt x="3680177" y="1881552"/>
                </a:cubicBezTo>
                <a:cubicBezTo>
                  <a:pt x="3643549" y="1880892"/>
                  <a:pt x="3599470" y="1913398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228353" y="1917339"/>
                  <a:pt x="3163854" y="1927961"/>
                  <a:pt x="3123424" y="1952930"/>
                </a:cubicBezTo>
                <a:cubicBezTo>
                  <a:pt x="3067921" y="1955455"/>
                  <a:pt x="3058626" y="1970554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80071" y="1972988"/>
                </a:lnTo>
                <a:lnTo>
                  <a:pt x="2978094" y="1972369"/>
                </a:ln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72808" y="1994277"/>
                  <a:pt x="2869648" y="1993306"/>
                  <a:pt x="2864145" y="1994061"/>
                </a:cubicBezTo>
                <a:cubicBezTo>
                  <a:pt x="2872218" y="1978115"/>
                  <a:pt x="2860603" y="1988862"/>
                  <a:pt x="2843662" y="1992498"/>
                </a:cubicBezTo>
                <a:cubicBezTo>
                  <a:pt x="2852423" y="1968542"/>
                  <a:pt x="2804535" y="1987804"/>
                  <a:pt x="2796128" y="1976403"/>
                </a:cubicBezTo>
                <a:cubicBezTo>
                  <a:pt x="2783487" y="1979614"/>
                  <a:pt x="2770278" y="1982573"/>
                  <a:pt x="2756784" y="1985116"/>
                </a:cubicBezTo>
                <a:lnTo>
                  <a:pt x="2748833" y="1986323"/>
                </a:lnTo>
                <a:cubicBezTo>
                  <a:pt x="2748775" y="1986256"/>
                  <a:pt x="2748719" y="1986188"/>
                  <a:pt x="2748661" y="1986122"/>
                </a:cubicBezTo>
                <a:cubicBezTo>
                  <a:pt x="2746906" y="1985902"/>
                  <a:pt x="2744280" y="1986117"/>
                  <a:pt x="2740251" y="1986946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680597" y="1984996"/>
                </a:lnTo>
                <a:cubicBezTo>
                  <a:pt x="2658416" y="1985461"/>
                  <a:pt x="2612251" y="1988312"/>
                  <a:pt x="2578178" y="1990531"/>
                </a:cubicBezTo>
                <a:cubicBezTo>
                  <a:pt x="2545413" y="1998704"/>
                  <a:pt x="2513846" y="1994934"/>
                  <a:pt x="2476147" y="1998305"/>
                </a:cubicBezTo>
                <a:cubicBezTo>
                  <a:pt x="2437134" y="2013637"/>
                  <a:pt x="2413847" y="1999542"/>
                  <a:pt x="2373568" y="2003219"/>
                </a:cubicBezTo>
                <a:cubicBezTo>
                  <a:pt x="2341422" y="2024631"/>
                  <a:pt x="2342856" y="1992997"/>
                  <a:pt x="2321399" y="1989467"/>
                </a:cubicBezTo>
                <a:lnTo>
                  <a:pt x="2315525" y="1989708"/>
                </a:lnTo>
                <a:lnTo>
                  <a:pt x="2300792" y="1994290"/>
                </a:lnTo>
                <a:lnTo>
                  <a:pt x="2295469" y="1996659"/>
                </a:lnTo>
                <a:cubicBezTo>
                  <a:pt x="2291722" y="1998049"/>
                  <a:pt x="2289127" y="1998665"/>
                  <a:pt x="2287219" y="1998750"/>
                </a:cubicBezTo>
                <a:lnTo>
                  <a:pt x="2286948" y="1998596"/>
                </a:lnTo>
                <a:lnTo>
                  <a:pt x="2243069" y="2015111"/>
                </a:lnTo>
                <a:cubicBezTo>
                  <a:pt x="2229030" y="2006206"/>
                  <a:pt x="2188966" y="2031217"/>
                  <a:pt x="2186609" y="2008263"/>
                </a:cubicBezTo>
                <a:cubicBezTo>
                  <a:pt x="2170936" y="2014251"/>
                  <a:pt x="2164097" y="2025782"/>
                  <a:pt x="2164831" y="2010143"/>
                </a:cubicBezTo>
                <a:cubicBezTo>
                  <a:pt x="2159536" y="2011705"/>
                  <a:pt x="2155830" y="2011340"/>
                  <a:pt x="2152836" y="2010048"/>
                </a:cubicBezTo>
                <a:lnTo>
                  <a:pt x="2117102" y="2023004"/>
                </a:lnTo>
                <a:lnTo>
                  <a:pt x="2111935" y="2023163"/>
                </a:lnTo>
                <a:lnTo>
                  <a:pt x="2089991" y="2034193"/>
                </a:lnTo>
                <a:lnTo>
                  <a:pt x="2058061" y="2047942"/>
                </a:lnTo>
                <a:lnTo>
                  <a:pt x="2055737" y="2047704"/>
                </a:lnTo>
                <a:lnTo>
                  <a:pt x="2042244" y="2055560"/>
                </a:lnTo>
                <a:cubicBezTo>
                  <a:pt x="2038090" y="2058656"/>
                  <a:pt x="1978623" y="2070285"/>
                  <a:pt x="1976224" y="2074257"/>
                </a:cubicBezTo>
                <a:cubicBezTo>
                  <a:pt x="1920172" y="2070662"/>
                  <a:pt x="1933546" y="2089824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402655" y="2224964"/>
                  <a:pt x="1409212" y="2231152"/>
                  <a:pt x="1398481" y="2237074"/>
                </a:cubicBezTo>
                <a:cubicBezTo>
                  <a:pt x="1398456" y="2237082"/>
                  <a:pt x="1398432" y="2237089"/>
                  <a:pt x="1398407" y="2237095"/>
                </a:cubicBezTo>
                <a:lnTo>
                  <a:pt x="1370962" y="2237474"/>
                </a:lnTo>
                <a:lnTo>
                  <a:pt x="1356367" y="2235089"/>
                </a:lnTo>
                <a:cubicBezTo>
                  <a:pt x="1346056" y="2233320"/>
                  <a:pt x="1335986" y="2231930"/>
                  <a:pt x="1324828" y="2231968"/>
                </a:cubicBezTo>
                <a:lnTo>
                  <a:pt x="1297744" y="2235849"/>
                </a:lnTo>
                <a:lnTo>
                  <a:pt x="1286236" y="2233135"/>
                </a:lnTo>
                <a:lnTo>
                  <a:pt x="1283504" y="2233797"/>
                </a:lnTo>
                <a:lnTo>
                  <a:pt x="1279765" y="2229639"/>
                </a:ln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64984" y="2224767"/>
                  <a:pt x="812914" y="2202752"/>
                </a:cubicBezTo>
                <a:cubicBezTo>
                  <a:pt x="809419" y="2205714"/>
                  <a:pt x="805091" y="2207855"/>
                  <a:pt x="800195" y="2209407"/>
                </a:cubicBezTo>
                <a:lnTo>
                  <a:pt x="784978" y="2212360"/>
                </a:lnTo>
                <a:lnTo>
                  <a:pt x="681987" y="2216757"/>
                </a:lnTo>
                <a:lnTo>
                  <a:pt x="669923" y="2211682"/>
                </a:lnTo>
                <a:cubicBezTo>
                  <a:pt x="675432" y="2197125"/>
                  <a:pt x="665394" y="2205767"/>
                  <a:pt x="648680" y="2206229"/>
                </a:cubicBezTo>
                <a:cubicBezTo>
                  <a:pt x="653511" y="2183723"/>
                  <a:pt x="607806" y="2194090"/>
                  <a:pt x="597225" y="2180999"/>
                </a:cubicBezTo>
                <a:cubicBezTo>
                  <a:pt x="584838" y="2181847"/>
                  <a:pt x="571827" y="2182333"/>
                  <a:pt x="558449" y="2182346"/>
                </a:cubicBezTo>
                <a:lnTo>
                  <a:pt x="550517" y="2182060"/>
                </a:lnTo>
                <a:lnTo>
                  <a:pt x="550309" y="2181825"/>
                </a:lnTo>
                <a:cubicBezTo>
                  <a:pt x="548471" y="2181269"/>
                  <a:pt x="545824" y="2180990"/>
                  <a:pt x="541836" y="2181063"/>
                </a:cubicBezTo>
                <a:lnTo>
                  <a:pt x="536057" y="2181537"/>
                </a:lnTo>
                <a:lnTo>
                  <a:pt x="520671" y="2180980"/>
                </a:lnTo>
                <a:lnTo>
                  <a:pt x="515024" y="2179258"/>
                </a:lnTo>
                <a:lnTo>
                  <a:pt x="512278" y="2176369"/>
                </a:lnTo>
                <a:lnTo>
                  <a:pt x="480419" y="2167807"/>
                </a:lnTo>
                <a:cubicBezTo>
                  <a:pt x="458012" y="2174781"/>
                  <a:pt x="449332" y="2162566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36093" y="2150634"/>
                  <a:pt x="209811" y="2132011"/>
                  <a:pt x="169207" y="2128100"/>
                </a:cubicBezTo>
                <a:lnTo>
                  <a:pt x="93149" y="2105324"/>
                </a:lnTo>
                <a:lnTo>
                  <a:pt x="88109" y="2106704"/>
                </a:lnTo>
                <a:cubicBezTo>
                  <a:pt x="84511" y="2107398"/>
                  <a:pt x="81960" y="2107528"/>
                  <a:pt x="80022" y="2107254"/>
                </a:cubicBezTo>
                <a:lnTo>
                  <a:pt x="79717" y="2107046"/>
                </a:lnTo>
                <a:lnTo>
                  <a:pt x="72352" y="2107991"/>
                </a:lnTo>
                <a:cubicBezTo>
                  <a:pt x="60160" y="2110089"/>
                  <a:pt x="48530" y="2112610"/>
                  <a:pt x="37645" y="2115401"/>
                </a:cubicBez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D60B6-0CE8-45AD-F622-376576792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741082"/>
            <a:ext cx="9274512" cy="949606"/>
          </a:xfrm>
        </p:spPr>
        <p:txBody>
          <a:bodyPr>
            <a:normAutofit/>
          </a:bodyPr>
          <a:lstStyle/>
          <a:p>
            <a:r>
              <a:rPr lang="en-US"/>
              <a:t>Opinion Diversity (OD)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01A971-CEBD-4E4B-8529-3BB4F4100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460" y="6189260"/>
            <a:ext cx="7831541" cy="668740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D45F51-036D-06E8-03A4-AC7ED5795013}"/>
              </a:ext>
            </a:extLst>
          </p:cNvPr>
          <p:cNvSpPr txBox="1"/>
          <p:nvPr/>
        </p:nvSpPr>
        <p:spPr>
          <a:xfrm>
            <a:off x="3504411" y="3394805"/>
            <a:ext cx="4906966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0FD55-B937-E4DD-73AA-A717840043F2}"/>
              </a:ext>
            </a:extLst>
          </p:cNvPr>
          <p:cNvSpPr txBox="1"/>
          <p:nvPr/>
        </p:nvSpPr>
        <p:spPr>
          <a:xfrm>
            <a:off x="3504411" y="3394805"/>
            <a:ext cx="4906966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en-US"/>
          </a:p>
        </p:txBody>
      </p:sp>
      <p:pic>
        <p:nvPicPr>
          <p:cNvPr id="26" name="Picture 25" descr="A picture containing line, diagram, screenshot&#10;&#10;Description automatically generated">
            <a:extLst>
              <a:ext uri="{FF2B5EF4-FFF2-40B4-BE49-F238E27FC236}">
                <a16:creationId xmlns:a16="http://schemas.microsoft.com/office/drawing/2014/main" id="{7EF02F08-0076-2B5E-EAED-886B56A2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649" y="2069633"/>
            <a:ext cx="7708900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55F50F-24BC-AC1A-98F0-53A587392C10}"/>
              </a:ext>
            </a:extLst>
          </p:cNvPr>
          <p:cNvSpPr txBox="1"/>
          <p:nvPr/>
        </p:nvSpPr>
        <p:spPr>
          <a:xfrm>
            <a:off x="2829125" y="2118194"/>
            <a:ext cx="803425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 OD</a:t>
            </a:r>
            <a:endParaRPr lang="en-US" dirty="0"/>
          </a:p>
        </p:txBody>
      </p:sp>
      <p:pic>
        <p:nvPicPr>
          <p:cNvPr id="28" name="Picture 27" descr="A picture containing line, screenshot&#10;&#10;Description automatically generated">
            <a:extLst>
              <a:ext uri="{FF2B5EF4-FFF2-40B4-BE49-F238E27FC236}">
                <a16:creationId xmlns:a16="http://schemas.microsoft.com/office/drawing/2014/main" id="{878E7903-FF04-4658-7001-BF3E898CC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949" y="4181205"/>
            <a:ext cx="7721600" cy="198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F76A5A-0567-44DB-5AA8-D2BC719900F5}"/>
              </a:ext>
            </a:extLst>
          </p:cNvPr>
          <p:cNvSpPr txBox="1"/>
          <p:nvPr/>
        </p:nvSpPr>
        <p:spPr>
          <a:xfrm>
            <a:off x="2829125" y="4346169"/>
            <a:ext cx="76745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 OD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FD0DB2-C080-84DB-E5F4-07F88FF51CAC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ACM Web Conference (WWW ’23) 		Hidden Indicators of Collective Intelligence		</a:t>
            </a:r>
            <a:r>
              <a:rPr lang="en-US" dirty="0" err="1"/>
              <a:t>Horvát</a:t>
            </a:r>
            <a:r>
              <a:rPr lang="en-US" dirty="0"/>
              <a:t>, E-Á., et al</a:t>
            </a:r>
          </a:p>
        </p:txBody>
      </p:sp>
    </p:spTree>
    <p:extLst>
      <p:ext uri="{BB962C8B-B14F-4D97-AF65-F5344CB8AC3E}">
        <p14:creationId xmlns:p14="http://schemas.microsoft.com/office/powerpoint/2010/main" val="155506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2472DE8-E58B-4D56-BA61-C69C601D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183ACFC-B25E-402F-BBD8-E42034CDD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6818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2192000" h="2237474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lnTo>
                  <a:pt x="12176759" y="759190"/>
                </a:lnTo>
                <a:cubicBezTo>
                  <a:pt x="12165968" y="763819"/>
                  <a:pt x="12157853" y="765770"/>
                  <a:pt x="12154948" y="762731"/>
                </a:cubicBezTo>
                <a:cubicBezTo>
                  <a:pt x="12116503" y="759396"/>
                  <a:pt x="12073342" y="763579"/>
                  <a:pt x="12047364" y="749662"/>
                </a:cubicBezTo>
                <a:cubicBezTo>
                  <a:pt x="12041261" y="730599"/>
                  <a:pt x="11914319" y="741909"/>
                  <a:pt x="11890686" y="732766"/>
                </a:cubicBezTo>
                <a:cubicBezTo>
                  <a:pt x="11832408" y="747890"/>
                  <a:pt x="11815359" y="777569"/>
                  <a:pt x="11782413" y="769868"/>
                </a:cubicBezTo>
                <a:cubicBezTo>
                  <a:pt x="11760031" y="763594"/>
                  <a:pt x="11675205" y="777151"/>
                  <a:pt x="11649954" y="749628"/>
                </a:cubicBezTo>
                <a:cubicBezTo>
                  <a:pt x="11608286" y="767874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256313" y="713012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1036836" y="722990"/>
                  <a:pt x="10909903" y="759211"/>
                  <a:pt x="10884013" y="760728"/>
                </a:cubicBezTo>
                <a:cubicBezTo>
                  <a:pt x="10864519" y="743356"/>
                  <a:pt x="10853492" y="756172"/>
                  <a:pt x="10834688" y="757726"/>
                </a:cubicBezTo>
                <a:cubicBezTo>
                  <a:pt x="10826871" y="747343"/>
                  <a:pt x="10811086" y="746602"/>
                  <a:pt x="10805004" y="757573"/>
                </a:cubicBezTo>
                <a:cubicBezTo>
                  <a:pt x="10810951" y="784448"/>
                  <a:pt x="10744688" y="759043"/>
                  <a:pt x="10739478" y="776841"/>
                </a:cubicBezTo>
                <a:cubicBezTo>
                  <a:pt x="10678284" y="779408"/>
                  <a:pt x="10540854" y="756546"/>
                  <a:pt x="10458762" y="755400"/>
                </a:cubicBezTo>
                <a:cubicBezTo>
                  <a:pt x="10426976" y="747433"/>
                  <a:pt x="10362961" y="776166"/>
                  <a:pt x="10246919" y="769960"/>
                </a:cubicBezTo>
                <a:cubicBezTo>
                  <a:pt x="10231631" y="763610"/>
                  <a:pt x="10172943" y="749095"/>
                  <a:pt x="10167995" y="760843"/>
                </a:cubicBezTo>
                <a:cubicBezTo>
                  <a:pt x="10131971" y="759999"/>
                  <a:pt x="10021683" y="796978"/>
                  <a:pt x="9997044" y="780129"/>
                </a:cubicBezTo>
                <a:cubicBezTo>
                  <a:pt x="10001018" y="806225"/>
                  <a:pt x="9951331" y="779975"/>
                  <a:pt x="9943887" y="804141"/>
                </a:cubicBezTo>
                <a:lnTo>
                  <a:pt x="9918248" y="816628"/>
                </a:lnTo>
                <a:lnTo>
                  <a:pt x="9836148" y="858312"/>
                </a:lnTo>
                <a:lnTo>
                  <a:pt x="9823800" y="866604"/>
                </a:lnTo>
                <a:lnTo>
                  <a:pt x="9794684" y="864509"/>
                </a:lnTo>
                <a:lnTo>
                  <a:pt x="9778288" y="854362"/>
                </a:lnTo>
                <a:lnTo>
                  <a:pt x="9773886" y="857543"/>
                </a:lnTo>
                <a:cubicBezTo>
                  <a:pt x="9769008" y="863842"/>
                  <a:pt x="9766501" y="867741"/>
                  <a:pt x="9761459" y="862394"/>
                </a:cubicBezTo>
                <a:lnTo>
                  <a:pt x="9705768" y="894610"/>
                </a:lnTo>
                <a:cubicBezTo>
                  <a:pt x="9699860" y="897215"/>
                  <a:pt x="9692576" y="897590"/>
                  <a:pt x="9683005" y="894128"/>
                </a:cubicBezTo>
                <a:cubicBezTo>
                  <a:pt x="9664449" y="898200"/>
                  <a:pt x="9612100" y="914263"/>
                  <a:pt x="9594438" y="919051"/>
                </a:cubicBezTo>
                <a:lnTo>
                  <a:pt x="9577033" y="922857"/>
                </a:lnTo>
                <a:cubicBezTo>
                  <a:pt x="9568659" y="926175"/>
                  <a:pt x="9551353" y="936082"/>
                  <a:pt x="9544189" y="938966"/>
                </a:cubicBezTo>
                <a:cubicBezTo>
                  <a:pt x="9538380" y="940584"/>
                  <a:pt x="9541329" y="937538"/>
                  <a:pt x="9534048" y="940158"/>
                </a:cubicBezTo>
                <a:cubicBezTo>
                  <a:pt x="9533709" y="946069"/>
                  <a:pt x="9530854" y="951684"/>
                  <a:pt x="9500499" y="954680"/>
                </a:cubicBezTo>
                <a:cubicBezTo>
                  <a:pt x="9481230" y="968165"/>
                  <a:pt x="9456325" y="979029"/>
                  <a:pt x="9428195" y="986225"/>
                </a:cubicBezTo>
                <a:cubicBezTo>
                  <a:pt x="9422499" y="981315"/>
                  <a:pt x="9414660" y="991352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10581" y="1024474"/>
                  <a:pt x="9345163" y="981210"/>
                  <a:pt x="9301293" y="1011593"/>
                </a:cubicBezTo>
                <a:cubicBezTo>
                  <a:pt x="9292916" y="1014346"/>
                  <a:pt x="9285483" y="1013807"/>
                  <a:pt x="9278619" y="1011878"/>
                </a:cubicBezTo>
                <a:lnTo>
                  <a:pt x="9268019" y="1007442"/>
                </a:lnTo>
                <a:lnTo>
                  <a:pt x="9234662" y="1023056"/>
                </a:lnTo>
                <a:cubicBezTo>
                  <a:pt x="9217868" y="1029197"/>
                  <a:pt x="9199852" y="1034202"/>
                  <a:pt x="9181033" y="1037921"/>
                </a:cubicBezTo>
                <a:cubicBezTo>
                  <a:pt x="9174974" y="1030923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021681" y="1079910"/>
                  <a:pt x="9076377" y="1024799"/>
                  <a:pt x="9012987" y="1061986"/>
                </a:cubicBezTo>
                <a:lnTo>
                  <a:pt x="8968445" y="1052169"/>
                </a:lnTo>
                <a:lnTo>
                  <a:pt x="8958984" y="1057212"/>
                </a:lnTo>
                <a:cubicBezTo>
                  <a:pt x="8920115" y="1062770"/>
                  <a:pt x="8906181" y="1053838"/>
                  <a:pt x="8886001" y="1067468"/>
                </a:cubicBezTo>
                <a:cubicBezTo>
                  <a:pt x="8847384" y="1050046"/>
                  <a:pt x="8863283" y="1068286"/>
                  <a:pt x="8838610" y="1075091"/>
                </a:cubicBezTo>
                <a:cubicBezTo>
                  <a:pt x="8816007" y="1080079"/>
                  <a:pt x="8773923" y="1092257"/>
                  <a:pt x="8750383" y="1097387"/>
                </a:cubicBezTo>
                <a:cubicBezTo>
                  <a:pt x="8735450" y="1116502"/>
                  <a:pt x="8721220" y="1097372"/>
                  <a:pt x="8697365" y="1105869"/>
                </a:cubicBezTo>
                <a:cubicBezTo>
                  <a:pt x="8687037" y="1113735"/>
                  <a:pt x="8678781" y="1115961"/>
                  <a:pt x="8665605" y="1110791"/>
                </a:cubicBezTo>
                <a:cubicBezTo>
                  <a:pt x="8618410" y="1148662"/>
                  <a:pt x="8633049" y="1116609"/>
                  <a:pt x="8584946" y="1135226"/>
                </a:cubicBezTo>
                <a:cubicBezTo>
                  <a:pt x="8544020" y="1153499"/>
                  <a:pt x="8496232" y="1168229"/>
                  <a:pt x="8460755" y="1203427"/>
                </a:cubicBezTo>
                <a:cubicBezTo>
                  <a:pt x="8454928" y="1212828"/>
                  <a:pt x="8436573" y="1218574"/>
                  <a:pt x="8419755" y="1216260"/>
                </a:cubicBezTo>
                <a:cubicBezTo>
                  <a:pt x="8416861" y="1215863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253233" y="1266996"/>
                  <a:pt x="8218383" y="1257577"/>
                  <a:pt x="8206287" y="1273060"/>
                </a:cubicBezTo>
                <a:cubicBezTo>
                  <a:pt x="8200396" y="1262794"/>
                  <a:pt x="8183827" y="1285000"/>
                  <a:pt x="8168705" y="1279956"/>
                </a:cubicBezTo>
                <a:cubicBezTo>
                  <a:pt x="8157611" y="1275235"/>
                  <a:pt x="8149996" y="1280870"/>
                  <a:pt x="8139997" y="1282713"/>
                </a:cubicBezTo>
                <a:cubicBezTo>
                  <a:pt x="8125566" y="1279776"/>
                  <a:pt x="8084128" y="1294221"/>
                  <a:pt x="8074238" y="1301895"/>
                </a:cubicBezTo>
                <a:cubicBezTo>
                  <a:pt x="8052170" y="1326903"/>
                  <a:pt x="7986951" y="1319381"/>
                  <a:pt x="7968292" y="1338779"/>
                </a:cubicBezTo>
                <a:cubicBezTo>
                  <a:pt x="7960694" y="1342282"/>
                  <a:pt x="7952937" y="1344333"/>
                  <a:pt x="7945122" y="1345477"/>
                </a:cubicBezTo>
                <a:lnTo>
                  <a:pt x="7922771" y="1346645"/>
                </a:lnTo>
                <a:lnTo>
                  <a:pt x="7915461" y="1342919"/>
                </a:lnTo>
                <a:lnTo>
                  <a:pt x="7902328" y="1345865"/>
                </a:lnTo>
                <a:lnTo>
                  <a:pt x="7898322" y="1345689"/>
                </a:lnTo>
                <a:lnTo>
                  <a:pt x="7875879" y="1345646"/>
                </a:lnTo>
                <a:cubicBezTo>
                  <a:pt x="7890672" y="1367295"/>
                  <a:pt x="7816428" y="1353520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87405" y="1382806"/>
                  <a:pt x="7548172" y="1417460"/>
                </a:cubicBezTo>
                <a:cubicBezTo>
                  <a:pt x="7551327" y="1405830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213486" y="1580987"/>
                </a:lnTo>
                <a:lnTo>
                  <a:pt x="7210972" y="1580856"/>
                </a:lnTo>
                <a:lnTo>
                  <a:pt x="7183121" y="1595162"/>
                </a:lnTo>
                <a:lnTo>
                  <a:pt x="7164601" y="1606490"/>
                </a:lnTo>
                <a:lnTo>
                  <a:pt x="7159286" y="1606850"/>
                </a:lnTo>
                <a:cubicBezTo>
                  <a:pt x="7150961" y="1609262"/>
                  <a:pt x="7125743" y="1618162"/>
                  <a:pt x="7114651" y="1620959"/>
                </a:cubicBezTo>
                <a:cubicBezTo>
                  <a:pt x="7109310" y="1606138"/>
                  <a:pt x="7106695" y="1617324"/>
                  <a:pt x="7092727" y="1623628"/>
                </a:cubicBezTo>
                <a:cubicBezTo>
                  <a:pt x="7081313" y="1602012"/>
                  <a:pt x="7049394" y="1627301"/>
                  <a:pt x="7031309" y="1619451"/>
                </a:cubicBezTo>
                <a:cubicBezTo>
                  <a:pt x="7021305" y="1624569"/>
                  <a:pt x="7010515" y="1629587"/>
                  <a:pt x="6999084" y="1634317"/>
                </a:cubicBezTo>
                <a:lnTo>
                  <a:pt x="6992107" y="1636860"/>
                </a:lnTo>
                <a:lnTo>
                  <a:pt x="6991765" y="1636725"/>
                </a:lnTo>
                <a:cubicBezTo>
                  <a:pt x="6989813" y="1636884"/>
                  <a:pt x="6987353" y="1637572"/>
                  <a:pt x="6983996" y="1639040"/>
                </a:cubicBezTo>
                <a:lnTo>
                  <a:pt x="6979383" y="1641496"/>
                </a:lnTo>
                <a:lnTo>
                  <a:pt x="6900177" y="1636016"/>
                </a:ln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19334" y="1664040"/>
                  <a:pt x="6608179" y="1654034"/>
                  <a:pt x="6587857" y="1665769"/>
                </a:cubicBezTo>
                <a:lnTo>
                  <a:pt x="6554894" y="1664428"/>
                </a:lnTo>
                <a:lnTo>
                  <a:pt x="6551579" y="1662213"/>
                </a:lnTo>
                <a:lnTo>
                  <a:pt x="6545693" y="1661776"/>
                </a:lnTo>
                <a:lnTo>
                  <a:pt x="6530561" y="1664619"/>
                </a:lnTo>
                <a:lnTo>
                  <a:pt x="6525028" y="1666354"/>
                </a:lnTo>
                <a:cubicBezTo>
                  <a:pt x="6521154" y="1667301"/>
                  <a:pt x="6518510" y="1667613"/>
                  <a:pt x="6516595" y="1667475"/>
                </a:cubicBezTo>
                <a:lnTo>
                  <a:pt x="6516340" y="1667291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57809" y="1668164"/>
                  <a:pt x="6415506" y="1688334"/>
                  <a:pt x="6415265" y="1665317"/>
                </a:cubicBezTo>
                <a:cubicBezTo>
                  <a:pt x="6399063" y="1669446"/>
                  <a:pt x="6391173" y="1680085"/>
                  <a:pt x="6393343" y="1664672"/>
                </a:cubicBezTo>
                <a:lnTo>
                  <a:pt x="6380457" y="1662376"/>
                </a:lnTo>
                <a:lnTo>
                  <a:pt x="6280959" y="1689329"/>
                </a:lnTo>
                <a:lnTo>
                  <a:pt x="6266765" y="1695560"/>
                </a:lnTo>
                <a:cubicBezTo>
                  <a:pt x="6262331" y="1698152"/>
                  <a:pt x="6258580" y="1701192"/>
                  <a:pt x="6255823" y="1704850"/>
                </a:cubicBezTo>
                <a:cubicBezTo>
                  <a:pt x="6200184" y="1694834"/>
                  <a:pt x="6155082" y="1716996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99949" y="1814490"/>
                </a:lnTo>
                <a:lnTo>
                  <a:pt x="5453307" y="1815450"/>
                </a:lnTo>
                <a:cubicBezTo>
                  <a:pt x="5433075" y="1827706"/>
                  <a:pt x="5395563" y="1821122"/>
                  <a:pt x="5364192" y="1826074"/>
                </a:cubicBezTo>
                <a:lnTo>
                  <a:pt x="5350380" y="1830891"/>
                </a:lnTo>
                <a:lnTo>
                  <a:pt x="5259633" y="1837160"/>
                </a:lnTo>
                <a:lnTo>
                  <a:pt x="5197513" y="1844718"/>
                </a:lnTo>
                <a:lnTo>
                  <a:pt x="5184170" y="1849402"/>
                </a:lnTo>
                <a:lnTo>
                  <a:pt x="5168852" y="1844846"/>
                </a:lnTo>
                <a:cubicBezTo>
                  <a:pt x="5166986" y="1843561"/>
                  <a:pt x="5165478" y="1842127"/>
                  <a:pt x="5164370" y="1840597"/>
                </a:cubicBezTo>
                <a:lnTo>
                  <a:pt x="5114927" y="1847827"/>
                </a:ln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63743" y="1799478"/>
                  <a:pt x="4655044" y="1795479"/>
                  <a:pt x="4647449" y="1793181"/>
                </a:cubicBezTo>
                <a:lnTo>
                  <a:pt x="4645504" y="1787606"/>
                </a:lnTo>
                <a:lnTo>
                  <a:pt x="4632229" y="1785815"/>
                </a:lnTo>
                <a:lnTo>
                  <a:pt x="4629273" y="1784355"/>
                </a:lnTo>
                <a:cubicBezTo>
                  <a:pt x="4623639" y="1781544"/>
                  <a:pt x="4617950" y="1778917"/>
                  <a:pt x="4611738" y="1776964"/>
                </a:cubicBezTo>
                <a:cubicBezTo>
                  <a:pt x="4601379" y="1800272"/>
                  <a:pt x="4557197" y="1764196"/>
                  <a:pt x="4560070" y="1785640"/>
                </a:cubicBezTo>
                <a:lnTo>
                  <a:pt x="4536503" y="1785334"/>
                </a:lnTo>
                <a:lnTo>
                  <a:pt x="4513724" y="1791996"/>
                </a:lnTo>
                <a:lnTo>
                  <a:pt x="4501513" y="1799835"/>
                </a:lnTo>
                <a:lnTo>
                  <a:pt x="4459076" y="1813003"/>
                </a:lnTo>
                <a:lnTo>
                  <a:pt x="4459810" y="1797886"/>
                </a:lnTo>
                <a:lnTo>
                  <a:pt x="4379064" y="1817177"/>
                </a:lnTo>
                <a:lnTo>
                  <a:pt x="4319209" y="1834833"/>
                </a:lnTo>
                <a:lnTo>
                  <a:pt x="4306907" y="1841641"/>
                </a:lnTo>
                <a:lnTo>
                  <a:pt x="4290981" y="1839677"/>
                </a:lnTo>
                <a:cubicBezTo>
                  <a:pt x="4288909" y="1838717"/>
                  <a:pt x="4287163" y="1837555"/>
                  <a:pt x="4285792" y="1836231"/>
                </a:cubicBezTo>
                <a:lnTo>
                  <a:pt x="4238372" y="1851480"/>
                </a:ln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84875" y="1878116"/>
                  <a:pt x="3775574" y="1875612"/>
                  <a:pt x="3767672" y="1874600"/>
                </a:cubicBezTo>
                <a:lnTo>
                  <a:pt x="3764741" y="1869433"/>
                </a:lnTo>
                <a:lnTo>
                  <a:pt x="3751332" y="1869854"/>
                </a:lnTo>
                <a:lnTo>
                  <a:pt x="3748155" y="1868903"/>
                </a:lnTo>
                <a:cubicBezTo>
                  <a:pt x="3742091" y="1867062"/>
                  <a:pt x="3736007" y="1865414"/>
                  <a:pt x="3729530" y="1864513"/>
                </a:cubicBezTo>
                <a:cubicBezTo>
                  <a:pt x="3723549" y="1889158"/>
                  <a:pt x="3673453" y="1860919"/>
                  <a:pt x="3680177" y="1881552"/>
                </a:cubicBezTo>
                <a:cubicBezTo>
                  <a:pt x="3643549" y="1880892"/>
                  <a:pt x="3599470" y="1913398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228353" y="1917339"/>
                  <a:pt x="3163854" y="1927961"/>
                  <a:pt x="3123424" y="1952930"/>
                </a:cubicBezTo>
                <a:cubicBezTo>
                  <a:pt x="3067921" y="1955455"/>
                  <a:pt x="3058626" y="1970554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80071" y="1972988"/>
                </a:lnTo>
                <a:lnTo>
                  <a:pt x="2978094" y="1972369"/>
                </a:ln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72808" y="1994277"/>
                  <a:pt x="2869648" y="1993306"/>
                  <a:pt x="2864145" y="1994061"/>
                </a:cubicBezTo>
                <a:cubicBezTo>
                  <a:pt x="2872218" y="1978115"/>
                  <a:pt x="2860603" y="1988862"/>
                  <a:pt x="2843662" y="1992498"/>
                </a:cubicBezTo>
                <a:cubicBezTo>
                  <a:pt x="2852423" y="1968542"/>
                  <a:pt x="2804535" y="1987804"/>
                  <a:pt x="2796128" y="1976403"/>
                </a:cubicBezTo>
                <a:cubicBezTo>
                  <a:pt x="2783487" y="1979614"/>
                  <a:pt x="2770278" y="1982573"/>
                  <a:pt x="2756784" y="1985116"/>
                </a:cubicBezTo>
                <a:lnTo>
                  <a:pt x="2748833" y="1986323"/>
                </a:lnTo>
                <a:cubicBezTo>
                  <a:pt x="2748775" y="1986256"/>
                  <a:pt x="2748719" y="1986188"/>
                  <a:pt x="2748661" y="1986122"/>
                </a:cubicBezTo>
                <a:cubicBezTo>
                  <a:pt x="2746906" y="1985902"/>
                  <a:pt x="2744280" y="1986117"/>
                  <a:pt x="2740251" y="1986946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680597" y="1984996"/>
                </a:lnTo>
                <a:cubicBezTo>
                  <a:pt x="2658416" y="1985461"/>
                  <a:pt x="2612251" y="1988312"/>
                  <a:pt x="2578178" y="1990531"/>
                </a:cubicBezTo>
                <a:cubicBezTo>
                  <a:pt x="2545413" y="1998704"/>
                  <a:pt x="2513846" y="1994934"/>
                  <a:pt x="2476147" y="1998305"/>
                </a:cubicBezTo>
                <a:cubicBezTo>
                  <a:pt x="2437134" y="2013637"/>
                  <a:pt x="2413847" y="1999542"/>
                  <a:pt x="2373568" y="2003219"/>
                </a:cubicBezTo>
                <a:cubicBezTo>
                  <a:pt x="2341422" y="2024631"/>
                  <a:pt x="2342856" y="1992997"/>
                  <a:pt x="2321399" y="1989467"/>
                </a:cubicBezTo>
                <a:lnTo>
                  <a:pt x="2315525" y="1989708"/>
                </a:lnTo>
                <a:lnTo>
                  <a:pt x="2300792" y="1994290"/>
                </a:lnTo>
                <a:lnTo>
                  <a:pt x="2295469" y="1996659"/>
                </a:lnTo>
                <a:cubicBezTo>
                  <a:pt x="2291722" y="1998049"/>
                  <a:pt x="2289127" y="1998665"/>
                  <a:pt x="2287219" y="1998750"/>
                </a:cubicBezTo>
                <a:lnTo>
                  <a:pt x="2286948" y="1998596"/>
                </a:lnTo>
                <a:lnTo>
                  <a:pt x="2243069" y="2015111"/>
                </a:lnTo>
                <a:cubicBezTo>
                  <a:pt x="2229030" y="2006206"/>
                  <a:pt x="2188966" y="2031217"/>
                  <a:pt x="2186609" y="2008263"/>
                </a:cubicBezTo>
                <a:cubicBezTo>
                  <a:pt x="2170936" y="2014251"/>
                  <a:pt x="2164097" y="2025782"/>
                  <a:pt x="2164831" y="2010143"/>
                </a:cubicBezTo>
                <a:cubicBezTo>
                  <a:pt x="2159536" y="2011705"/>
                  <a:pt x="2155830" y="2011340"/>
                  <a:pt x="2152836" y="2010048"/>
                </a:cubicBezTo>
                <a:lnTo>
                  <a:pt x="2117102" y="2023004"/>
                </a:lnTo>
                <a:lnTo>
                  <a:pt x="2111935" y="2023163"/>
                </a:lnTo>
                <a:lnTo>
                  <a:pt x="2089991" y="2034193"/>
                </a:lnTo>
                <a:lnTo>
                  <a:pt x="2058061" y="2047942"/>
                </a:lnTo>
                <a:lnTo>
                  <a:pt x="2055737" y="2047704"/>
                </a:lnTo>
                <a:lnTo>
                  <a:pt x="2042244" y="2055560"/>
                </a:lnTo>
                <a:cubicBezTo>
                  <a:pt x="2038090" y="2058656"/>
                  <a:pt x="1978623" y="2070285"/>
                  <a:pt x="1976224" y="2074257"/>
                </a:cubicBezTo>
                <a:cubicBezTo>
                  <a:pt x="1920172" y="2070662"/>
                  <a:pt x="1933546" y="2089824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402655" y="2224964"/>
                  <a:pt x="1409212" y="2231152"/>
                  <a:pt x="1398481" y="2237074"/>
                </a:cubicBezTo>
                <a:cubicBezTo>
                  <a:pt x="1398456" y="2237082"/>
                  <a:pt x="1398432" y="2237089"/>
                  <a:pt x="1398407" y="2237095"/>
                </a:cubicBezTo>
                <a:lnTo>
                  <a:pt x="1370962" y="2237474"/>
                </a:lnTo>
                <a:lnTo>
                  <a:pt x="1356367" y="2235089"/>
                </a:lnTo>
                <a:cubicBezTo>
                  <a:pt x="1346056" y="2233320"/>
                  <a:pt x="1335986" y="2231930"/>
                  <a:pt x="1324828" y="2231968"/>
                </a:cubicBezTo>
                <a:lnTo>
                  <a:pt x="1297744" y="2235849"/>
                </a:lnTo>
                <a:lnTo>
                  <a:pt x="1286236" y="2233135"/>
                </a:lnTo>
                <a:lnTo>
                  <a:pt x="1283504" y="2233797"/>
                </a:lnTo>
                <a:lnTo>
                  <a:pt x="1279765" y="2229639"/>
                </a:ln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64984" y="2224767"/>
                  <a:pt x="812914" y="2202752"/>
                </a:cubicBezTo>
                <a:cubicBezTo>
                  <a:pt x="809419" y="2205714"/>
                  <a:pt x="805091" y="2207855"/>
                  <a:pt x="800195" y="2209407"/>
                </a:cubicBezTo>
                <a:lnTo>
                  <a:pt x="784978" y="2212360"/>
                </a:lnTo>
                <a:lnTo>
                  <a:pt x="681987" y="2216757"/>
                </a:lnTo>
                <a:lnTo>
                  <a:pt x="669923" y="2211682"/>
                </a:lnTo>
                <a:cubicBezTo>
                  <a:pt x="675432" y="2197125"/>
                  <a:pt x="665394" y="2205767"/>
                  <a:pt x="648680" y="2206229"/>
                </a:cubicBezTo>
                <a:cubicBezTo>
                  <a:pt x="653511" y="2183723"/>
                  <a:pt x="607806" y="2194090"/>
                  <a:pt x="597225" y="2180999"/>
                </a:cubicBezTo>
                <a:cubicBezTo>
                  <a:pt x="584838" y="2181847"/>
                  <a:pt x="571827" y="2182333"/>
                  <a:pt x="558449" y="2182346"/>
                </a:cubicBezTo>
                <a:lnTo>
                  <a:pt x="550517" y="2182060"/>
                </a:lnTo>
                <a:lnTo>
                  <a:pt x="550309" y="2181825"/>
                </a:lnTo>
                <a:cubicBezTo>
                  <a:pt x="548471" y="2181269"/>
                  <a:pt x="545824" y="2180990"/>
                  <a:pt x="541836" y="2181063"/>
                </a:cubicBezTo>
                <a:lnTo>
                  <a:pt x="536057" y="2181537"/>
                </a:lnTo>
                <a:lnTo>
                  <a:pt x="520671" y="2180980"/>
                </a:lnTo>
                <a:lnTo>
                  <a:pt x="515024" y="2179258"/>
                </a:lnTo>
                <a:lnTo>
                  <a:pt x="512278" y="2176369"/>
                </a:lnTo>
                <a:lnTo>
                  <a:pt x="480419" y="2167807"/>
                </a:lnTo>
                <a:cubicBezTo>
                  <a:pt x="458012" y="2174781"/>
                  <a:pt x="449332" y="2162566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36093" y="2150634"/>
                  <a:pt x="209811" y="2132011"/>
                  <a:pt x="169207" y="2128100"/>
                </a:cubicBezTo>
                <a:lnTo>
                  <a:pt x="93149" y="2105324"/>
                </a:lnTo>
                <a:lnTo>
                  <a:pt x="88109" y="2106704"/>
                </a:lnTo>
                <a:cubicBezTo>
                  <a:pt x="84511" y="2107398"/>
                  <a:pt x="81960" y="2107528"/>
                  <a:pt x="80022" y="2107254"/>
                </a:cubicBezTo>
                <a:lnTo>
                  <a:pt x="79717" y="2107046"/>
                </a:lnTo>
                <a:lnTo>
                  <a:pt x="72352" y="2107991"/>
                </a:lnTo>
                <a:cubicBezTo>
                  <a:pt x="60160" y="2110089"/>
                  <a:pt x="48530" y="2112610"/>
                  <a:pt x="37645" y="2115401"/>
                </a:cubicBez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D60B6-0CE8-45AD-F622-376576792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741082"/>
            <a:ext cx="9274512" cy="949606"/>
          </a:xfrm>
        </p:spPr>
        <p:txBody>
          <a:bodyPr>
            <a:normAutofit/>
          </a:bodyPr>
          <a:lstStyle/>
          <a:p>
            <a:r>
              <a:rPr lang="en-US" dirty="0"/>
              <a:t>Aggregation Speed (AS)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01A971-CEBD-4E4B-8529-3BB4F4100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460" y="6189260"/>
            <a:ext cx="7831541" cy="668740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FD0DB2-C080-84DB-E5F4-07F88FF51CAC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ACM Web Conference (WWW ’23) 		Hidden Indicators of Collective Intelligence	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Horvát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E-Á., et al</a:t>
            </a:r>
          </a:p>
        </p:txBody>
      </p:sp>
      <p:pic>
        <p:nvPicPr>
          <p:cNvPr id="3" name="Content Placeholder 6" descr="A picture containing screenshot, line&#10;&#10;Description automatically generated">
            <a:extLst>
              <a:ext uri="{FF2B5EF4-FFF2-40B4-BE49-F238E27FC236}">
                <a16:creationId xmlns:a16="http://schemas.microsoft.com/office/drawing/2014/main" id="{D372FB6E-C5BF-6130-50C9-5026DF15C88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06624" y="2029968"/>
            <a:ext cx="7708392" cy="18288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3519C4-9A89-F2DB-5D75-AFC71901358B}"/>
              </a:ext>
            </a:extLst>
          </p:cNvPr>
          <p:cNvSpPr txBox="1"/>
          <p:nvPr/>
        </p:nvSpPr>
        <p:spPr>
          <a:xfrm>
            <a:off x="2867225" y="2040636"/>
            <a:ext cx="76014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 AS</a:t>
            </a:r>
            <a:endParaRPr lang="en-US" dirty="0"/>
          </a:p>
        </p:txBody>
      </p:sp>
      <p:pic>
        <p:nvPicPr>
          <p:cNvPr id="6" name="Picture 5" descr="A picture containing line, screenshot&#10;&#10;Description automatically generated">
            <a:extLst>
              <a:ext uri="{FF2B5EF4-FFF2-40B4-BE49-F238E27FC236}">
                <a16:creationId xmlns:a16="http://schemas.microsoft.com/office/drawing/2014/main" id="{D7891295-0417-3EA8-D396-97232046147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67225" y="4087368"/>
            <a:ext cx="7457875" cy="1526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56A71C-B1D4-C6D1-9844-3338F2605E8F}"/>
              </a:ext>
            </a:extLst>
          </p:cNvPr>
          <p:cNvSpPr txBox="1"/>
          <p:nvPr/>
        </p:nvSpPr>
        <p:spPr>
          <a:xfrm>
            <a:off x="2867225" y="3999082"/>
            <a:ext cx="72417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 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6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D60B6-0CE8-45AD-F622-376576792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Aggregation Speed (AS)</a:t>
            </a:r>
          </a:p>
        </p:txBody>
      </p:sp>
      <p:pic>
        <p:nvPicPr>
          <p:cNvPr id="7" name="Content Placeholder 6" descr="A picture containing screenshot, line&#10;&#10;Description automatically generated">
            <a:extLst>
              <a:ext uri="{FF2B5EF4-FFF2-40B4-BE49-F238E27FC236}">
                <a16:creationId xmlns:a16="http://schemas.microsoft.com/office/drawing/2014/main" id="{91327F10-96F8-78DB-3D51-3B1BCD66E5B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06624" y="2029968"/>
            <a:ext cx="7708392" cy="18288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6EF0A3-ADC9-6477-4B23-F626297D2CC9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ACM Web Conference (WWW ’23) 		Hidden Indicators of Collective Intelligence		</a:t>
            </a:r>
            <a:r>
              <a:rPr lang="en-US" dirty="0" err="1"/>
              <a:t>Horvát</a:t>
            </a:r>
            <a:r>
              <a:rPr lang="en-US" dirty="0"/>
              <a:t>, E-Á., et 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F675B-9B9A-F688-25DA-892DA0D08483}"/>
              </a:ext>
            </a:extLst>
          </p:cNvPr>
          <p:cNvSpPr txBox="1"/>
          <p:nvPr/>
        </p:nvSpPr>
        <p:spPr>
          <a:xfrm>
            <a:off x="2867225" y="2040636"/>
            <a:ext cx="76014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 AS</a:t>
            </a:r>
            <a:endParaRPr lang="en-US" dirty="0"/>
          </a:p>
        </p:txBody>
      </p:sp>
      <p:pic>
        <p:nvPicPr>
          <p:cNvPr id="10" name="Picture 9" descr="A picture containing line, screenshot&#10;&#10;Description automatically generated">
            <a:extLst>
              <a:ext uri="{FF2B5EF4-FFF2-40B4-BE49-F238E27FC236}">
                <a16:creationId xmlns:a16="http://schemas.microsoft.com/office/drawing/2014/main" id="{E0056CCD-FE49-91F7-9439-921E2AC047E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67225" y="3858768"/>
            <a:ext cx="7457875" cy="15260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2C3428-4962-071A-53BE-E7AECF3AD92F}"/>
              </a:ext>
            </a:extLst>
          </p:cNvPr>
          <p:cNvSpPr txBox="1"/>
          <p:nvPr/>
        </p:nvSpPr>
        <p:spPr>
          <a:xfrm>
            <a:off x="2867225" y="3770482"/>
            <a:ext cx="72417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 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6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CC17-1658-21F4-E4F0-7CE0B1AFF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689"/>
            <a:ext cx="10515600" cy="1520000"/>
          </a:xfrm>
        </p:spPr>
        <p:txBody>
          <a:bodyPr>
            <a:normAutofit/>
          </a:bodyPr>
          <a:lstStyle/>
          <a:p>
            <a:pPr algn="ctr"/>
            <a:r>
              <a:rPr kumimoji="0" lang="en-US" altLang="en-US" sz="4400" b="1" strike="noStrike" kern="1200" cap="none" normalizeH="0" baseline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Opinion Diversity</a:t>
            </a:r>
            <a:r>
              <a:rPr kumimoji="0" lang="en-US" altLang="en-US" sz="4400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kumimoji="0" lang="en-US" altLang="en-US" sz="4400" b="1" i="0" u="none" strike="noStrike" kern="1200" cap="none" normalizeH="0" baseline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and</a:t>
            </a:r>
            <a:r>
              <a:rPr kumimoji="0" lang="en-US" altLang="en-US" sz="4400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altLang="en-US" sz="4400" b="1" i="0" u="none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kumimoji="0" lang="en-US" altLang="en-US" sz="4400" b="1" strike="noStrike" kern="1200" cap="none" normalizeH="0" baseline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ggregation </a:t>
            </a:r>
            <a:r>
              <a:rPr lang="en-US" altLang="en-US" sz="4400" b="1">
                <a:latin typeface="+mj-lt"/>
                <a:ea typeface="+mj-ea"/>
                <a:cs typeface="+mj-cs"/>
              </a:rPr>
              <a:t>S</a:t>
            </a:r>
            <a:r>
              <a:rPr kumimoji="0" lang="en-US" altLang="en-US" sz="4400" b="1" strike="noStrike" kern="1200" cap="none" normalizeH="0" baseline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peed </a:t>
            </a:r>
            <a:br>
              <a:rPr kumimoji="0" lang="en-US" altLang="en-US" sz="4400" b="1" strike="noStrike" kern="1200" cap="none" normalizeH="0" baseline="0">
                <a:ln>
                  <a:noFill/>
                </a:ln>
                <a:effectLst/>
                <a:latin typeface="+mj-lt"/>
                <a:ea typeface="+mj-ea"/>
                <a:cs typeface="+mj-cs"/>
              </a:rPr>
            </a:br>
            <a:r>
              <a:rPr kumimoji="0" lang="en-US" altLang="en-US" sz="4400" b="1" i="0" u="none" strike="noStrike" kern="1200" cap="none" normalizeH="0" baseline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predict funding and repayment success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D6845B-0957-6A48-CF96-1861A23696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2103" y="1934529"/>
            <a:ext cx="736169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30A7E0-DC79-BC23-4131-CC5EDEC7BF1A}"/>
              </a:ext>
            </a:extLst>
          </p:cNvPr>
          <p:cNvSpPr txBox="1"/>
          <p:nvPr/>
        </p:nvSpPr>
        <p:spPr>
          <a:xfrm>
            <a:off x="353568" y="3519267"/>
            <a:ext cx="3169920" cy="1089529"/>
          </a:xfrm>
          <a:custGeom>
            <a:avLst/>
            <a:gdLst>
              <a:gd name="connsiteX0" fmla="*/ 0 w 3169920"/>
              <a:gd name="connsiteY0" fmla="*/ 0 h 1089529"/>
              <a:gd name="connsiteX1" fmla="*/ 496621 w 3169920"/>
              <a:gd name="connsiteY1" fmla="*/ 0 h 1089529"/>
              <a:gd name="connsiteX2" fmla="*/ 1024941 w 3169920"/>
              <a:gd name="connsiteY2" fmla="*/ 0 h 1089529"/>
              <a:gd name="connsiteX3" fmla="*/ 1521562 w 3169920"/>
              <a:gd name="connsiteY3" fmla="*/ 0 h 1089529"/>
              <a:gd name="connsiteX4" fmla="*/ 2018182 w 3169920"/>
              <a:gd name="connsiteY4" fmla="*/ 0 h 1089529"/>
              <a:gd name="connsiteX5" fmla="*/ 2451405 w 3169920"/>
              <a:gd name="connsiteY5" fmla="*/ 0 h 1089529"/>
              <a:gd name="connsiteX6" fmla="*/ 3169920 w 3169920"/>
              <a:gd name="connsiteY6" fmla="*/ 0 h 1089529"/>
              <a:gd name="connsiteX7" fmla="*/ 3169920 w 3169920"/>
              <a:gd name="connsiteY7" fmla="*/ 512079 h 1089529"/>
              <a:gd name="connsiteX8" fmla="*/ 3169920 w 3169920"/>
              <a:gd name="connsiteY8" fmla="*/ 1089529 h 1089529"/>
              <a:gd name="connsiteX9" fmla="*/ 2736698 w 3169920"/>
              <a:gd name="connsiteY9" fmla="*/ 1089529 h 1089529"/>
              <a:gd name="connsiteX10" fmla="*/ 2176678 w 3169920"/>
              <a:gd name="connsiteY10" fmla="*/ 1089529 h 1089529"/>
              <a:gd name="connsiteX11" fmla="*/ 1584960 w 3169920"/>
              <a:gd name="connsiteY11" fmla="*/ 1089529 h 1089529"/>
              <a:gd name="connsiteX12" fmla="*/ 1024941 w 3169920"/>
              <a:gd name="connsiteY12" fmla="*/ 1089529 h 1089529"/>
              <a:gd name="connsiteX13" fmla="*/ 496621 w 3169920"/>
              <a:gd name="connsiteY13" fmla="*/ 1089529 h 1089529"/>
              <a:gd name="connsiteX14" fmla="*/ 0 w 3169920"/>
              <a:gd name="connsiteY14" fmla="*/ 1089529 h 1089529"/>
              <a:gd name="connsiteX15" fmla="*/ 0 w 3169920"/>
              <a:gd name="connsiteY15" fmla="*/ 544765 h 1089529"/>
              <a:gd name="connsiteX16" fmla="*/ 0 w 3169920"/>
              <a:gd name="connsiteY16" fmla="*/ 0 h 108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69920" h="1089529" extrusionOk="0">
                <a:moveTo>
                  <a:pt x="0" y="0"/>
                </a:moveTo>
                <a:cubicBezTo>
                  <a:pt x="102231" y="-50000"/>
                  <a:pt x="350860" y="26645"/>
                  <a:pt x="496621" y="0"/>
                </a:cubicBezTo>
                <a:cubicBezTo>
                  <a:pt x="642382" y="-26645"/>
                  <a:pt x="773304" y="4965"/>
                  <a:pt x="1024941" y="0"/>
                </a:cubicBezTo>
                <a:cubicBezTo>
                  <a:pt x="1276578" y="-4965"/>
                  <a:pt x="1410438" y="13371"/>
                  <a:pt x="1521562" y="0"/>
                </a:cubicBezTo>
                <a:cubicBezTo>
                  <a:pt x="1632686" y="-13371"/>
                  <a:pt x="1775988" y="6529"/>
                  <a:pt x="2018182" y="0"/>
                </a:cubicBezTo>
                <a:cubicBezTo>
                  <a:pt x="2260376" y="-6529"/>
                  <a:pt x="2334282" y="1114"/>
                  <a:pt x="2451405" y="0"/>
                </a:cubicBezTo>
                <a:cubicBezTo>
                  <a:pt x="2568528" y="-1114"/>
                  <a:pt x="3006458" y="50924"/>
                  <a:pt x="3169920" y="0"/>
                </a:cubicBezTo>
                <a:cubicBezTo>
                  <a:pt x="3215587" y="156422"/>
                  <a:pt x="3142713" y="301135"/>
                  <a:pt x="3169920" y="512079"/>
                </a:cubicBezTo>
                <a:cubicBezTo>
                  <a:pt x="3197127" y="723023"/>
                  <a:pt x="3118702" y="970034"/>
                  <a:pt x="3169920" y="1089529"/>
                </a:cubicBezTo>
                <a:cubicBezTo>
                  <a:pt x="3082420" y="1105519"/>
                  <a:pt x="2936959" y="1081619"/>
                  <a:pt x="2736698" y="1089529"/>
                </a:cubicBezTo>
                <a:cubicBezTo>
                  <a:pt x="2536437" y="1097439"/>
                  <a:pt x="2328078" y="1057117"/>
                  <a:pt x="2176678" y="1089529"/>
                </a:cubicBezTo>
                <a:cubicBezTo>
                  <a:pt x="2025278" y="1121941"/>
                  <a:pt x="1824615" y="1056218"/>
                  <a:pt x="1584960" y="1089529"/>
                </a:cubicBezTo>
                <a:cubicBezTo>
                  <a:pt x="1345305" y="1122840"/>
                  <a:pt x="1147119" y="1048305"/>
                  <a:pt x="1024941" y="1089529"/>
                </a:cubicBezTo>
                <a:cubicBezTo>
                  <a:pt x="902763" y="1130753"/>
                  <a:pt x="759630" y="1088524"/>
                  <a:pt x="496621" y="1089529"/>
                </a:cubicBezTo>
                <a:cubicBezTo>
                  <a:pt x="233612" y="1090534"/>
                  <a:pt x="190929" y="1059763"/>
                  <a:pt x="0" y="1089529"/>
                </a:cubicBezTo>
                <a:cubicBezTo>
                  <a:pt x="-53024" y="821827"/>
                  <a:pt x="7839" y="751354"/>
                  <a:pt x="0" y="544765"/>
                </a:cubicBezTo>
                <a:cubicBezTo>
                  <a:pt x="-7839" y="338176"/>
                  <a:pt x="26058" y="26496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6008284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The likelihood of successful fundraising increases with more diversity and faster aggregation speed</a:t>
            </a:r>
            <a:endParaRPr kumimoji="0" lang="en-US" altLang="en-US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EBAE4B-B69D-22B0-7F1A-F9F63D4978B6}"/>
              </a:ext>
            </a:extLst>
          </p:cNvPr>
          <p:cNvCxnSpPr>
            <a:cxnSpLocks/>
            <a:stCxn id="7" idx="0"/>
            <a:endCxn id="5" idx="1"/>
          </p:cNvCxnSpPr>
          <p:nvPr/>
        </p:nvCxnSpPr>
        <p:spPr>
          <a:xfrm flipV="1">
            <a:off x="1938528" y="2564417"/>
            <a:ext cx="2053575" cy="954850"/>
          </a:xfrm>
          <a:prstGeom prst="straightConnector1">
            <a:avLst/>
          </a:prstGeom>
          <a:ln w="28575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5659765-8B7E-BD87-B9EC-05BBBA1A8FC5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ACM Web Conference (WWW ’23) 		Hidden Indicators of Collective Intelligence		Horvát, E-Á., et al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FFCF41-AECA-FFB4-DE26-E1B7274D1DB0}"/>
              </a:ext>
            </a:extLst>
          </p:cNvPr>
          <p:cNvSpPr/>
          <p:nvPr/>
        </p:nvSpPr>
        <p:spPr>
          <a:xfrm>
            <a:off x="9131300" y="1723135"/>
            <a:ext cx="2413000" cy="422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1BB121-51D6-EB02-000C-FA3D66CB7332}"/>
              </a:ext>
            </a:extLst>
          </p:cNvPr>
          <p:cNvSpPr/>
          <p:nvPr/>
        </p:nvSpPr>
        <p:spPr>
          <a:xfrm>
            <a:off x="3992103" y="1934529"/>
            <a:ext cx="5139197" cy="1259775"/>
          </a:xfrm>
          <a:custGeom>
            <a:avLst/>
            <a:gdLst>
              <a:gd name="connsiteX0" fmla="*/ 0 w 5139197"/>
              <a:gd name="connsiteY0" fmla="*/ 0 h 1259775"/>
              <a:gd name="connsiteX1" fmla="*/ 519630 w 5139197"/>
              <a:gd name="connsiteY1" fmla="*/ 0 h 1259775"/>
              <a:gd name="connsiteX2" fmla="*/ 936476 w 5139197"/>
              <a:gd name="connsiteY2" fmla="*/ 0 h 1259775"/>
              <a:gd name="connsiteX3" fmla="*/ 1610282 w 5139197"/>
              <a:gd name="connsiteY3" fmla="*/ 0 h 1259775"/>
              <a:gd name="connsiteX4" fmla="*/ 2129912 w 5139197"/>
              <a:gd name="connsiteY4" fmla="*/ 0 h 1259775"/>
              <a:gd name="connsiteX5" fmla="*/ 2649542 w 5139197"/>
              <a:gd name="connsiteY5" fmla="*/ 0 h 1259775"/>
              <a:gd name="connsiteX6" fmla="*/ 3323347 w 5139197"/>
              <a:gd name="connsiteY6" fmla="*/ 0 h 1259775"/>
              <a:gd name="connsiteX7" fmla="*/ 3791585 w 5139197"/>
              <a:gd name="connsiteY7" fmla="*/ 0 h 1259775"/>
              <a:gd name="connsiteX8" fmla="*/ 4465391 w 5139197"/>
              <a:gd name="connsiteY8" fmla="*/ 0 h 1259775"/>
              <a:gd name="connsiteX9" fmla="*/ 5139197 w 5139197"/>
              <a:gd name="connsiteY9" fmla="*/ 0 h 1259775"/>
              <a:gd name="connsiteX10" fmla="*/ 5139197 w 5139197"/>
              <a:gd name="connsiteY10" fmla="*/ 419925 h 1259775"/>
              <a:gd name="connsiteX11" fmla="*/ 5139197 w 5139197"/>
              <a:gd name="connsiteY11" fmla="*/ 839850 h 1259775"/>
              <a:gd name="connsiteX12" fmla="*/ 5139197 w 5139197"/>
              <a:gd name="connsiteY12" fmla="*/ 1259775 h 1259775"/>
              <a:gd name="connsiteX13" fmla="*/ 4722351 w 5139197"/>
              <a:gd name="connsiteY13" fmla="*/ 1259775 h 1259775"/>
              <a:gd name="connsiteX14" fmla="*/ 4048545 w 5139197"/>
              <a:gd name="connsiteY14" fmla="*/ 1259775 h 1259775"/>
              <a:gd name="connsiteX15" fmla="*/ 3580307 w 5139197"/>
              <a:gd name="connsiteY15" fmla="*/ 1259775 h 1259775"/>
              <a:gd name="connsiteX16" fmla="*/ 3009285 w 5139197"/>
              <a:gd name="connsiteY16" fmla="*/ 1259775 h 1259775"/>
              <a:gd name="connsiteX17" fmla="*/ 2335480 w 5139197"/>
              <a:gd name="connsiteY17" fmla="*/ 1259775 h 1259775"/>
              <a:gd name="connsiteX18" fmla="*/ 1764458 w 5139197"/>
              <a:gd name="connsiteY18" fmla="*/ 1259775 h 1259775"/>
              <a:gd name="connsiteX19" fmla="*/ 1347612 w 5139197"/>
              <a:gd name="connsiteY19" fmla="*/ 1259775 h 1259775"/>
              <a:gd name="connsiteX20" fmla="*/ 879374 w 5139197"/>
              <a:gd name="connsiteY20" fmla="*/ 1259775 h 1259775"/>
              <a:gd name="connsiteX21" fmla="*/ 0 w 5139197"/>
              <a:gd name="connsiteY21" fmla="*/ 1259775 h 1259775"/>
              <a:gd name="connsiteX22" fmla="*/ 0 w 5139197"/>
              <a:gd name="connsiteY22" fmla="*/ 839850 h 1259775"/>
              <a:gd name="connsiteX23" fmla="*/ 0 w 5139197"/>
              <a:gd name="connsiteY23" fmla="*/ 419925 h 1259775"/>
              <a:gd name="connsiteX24" fmla="*/ 0 w 5139197"/>
              <a:gd name="connsiteY24" fmla="*/ 0 h 125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39197" h="1259775" extrusionOk="0">
                <a:moveTo>
                  <a:pt x="0" y="0"/>
                </a:moveTo>
                <a:cubicBezTo>
                  <a:pt x="109011" y="-18578"/>
                  <a:pt x="311737" y="49206"/>
                  <a:pt x="519630" y="0"/>
                </a:cubicBezTo>
                <a:cubicBezTo>
                  <a:pt x="727523" y="-49206"/>
                  <a:pt x="813990" y="14823"/>
                  <a:pt x="936476" y="0"/>
                </a:cubicBezTo>
                <a:cubicBezTo>
                  <a:pt x="1058962" y="-14823"/>
                  <a:pt x="1363497" y="29318"/>
                  <a:pt x="1610282" y="0"/>
                </a:cubicBezTo>
                <a:cubicBezTo>
                  <a:pt x="1857067" y="-29318"/>
                  <a:pt x="1962088" y="27005"/>
                  <a:pt x="2129912" y="0"/>
                </a:cubicBezTo>
                <a:cubicBezTo>
                  <a:pt x="2297736" y="-27005"/>
                  <a:pt x="2531857" y="41637"/>
                  <a:pt x="2649542" y="0"/>
                </a:cubicBezTo>
                <a:cubicBezTo>
                  <a:pt x="2767227" y="-41637"/>
                  <a:pt x="3136668" y="61131"/>
                  <a:pt x="3323347" y="0"/>
                </a:cubicBezTo>
                <a:cubicBezTo>
                  <a:pt x="3510027" y="-61131"/>
                  <a:pt x="3635566" y="11012"/>
                  <a:pt x="3791585" y="0"/>
                </a:cubicBezTo>
                <a:cubicBezTo>
                  <a:pt x="3947604" y="-11012"/>
                  <a:pt x="4259858" y="3283"/>
                  <a:pt x="4465391" y="0"/>
                </a:cubicBezTo>
                <a:cubicBezTo>
                  <a:pt x="4670924" y="-3283"/>
                  <a:pt x="4802497" y="35090"/>
                  <a:pt x="5139197" y="0"/>
                </a:cubicBezTo>
                <a:cubicBezTo>
                  <a:pt x="5175346" y="158071"/>
                  <a:pt x="5099882" y="225219"/>
                  <a:pt x="5139197" y="419925"/>
                </a:cubicBezTo>
                <a:cubicBezTo>
                  <a:pt x="5178512" y="614631"/>
                  <a:pt x="5104805" y="638739"/>
                  <a:pt x="5139197" y="839850"/>
                </a:cubicBezTo>
                <a:cubicBezTo>
                  <a:pt x="5173589" y="1040961"/>
                  <a:pt x="5108295" y="1111485"/>
                  <a:pt x="5139197" y="1259775"/>
                </a:cubicBezTo>
                <a:cubicBezTo>
                  <a:pt x="5021888" y="1288932"/>
                  <a:pt x="4889221" y="1236195"/>
                  <a:pt x="4722351" y="1259775"/>
                </a:cubicBezTo>
                <a:cubicBezTo>
                  <a:pt x="4555481" y="1283355"/>
                  <a:pt x="4225854" y="1218336"/>
                  <a:pt x="4048545" y="1259775"/>
                </a:cubicBezTo>
                <a:cubicBezTo>
                  <a:pt x="3871236" y="1301214"/>
                  <a:pt x="3712270" y="1217808"/>
                  <a:pt x="3580307" y="1259775"/>
                </a:cubicBezTo>
                <a:cubicBezTo>
                  <a:pt x="3448344" y="1301742"/>
                  <a:pt x="3164101" y="1237398"/>
                  <a:pt x="3009285" y="1259775"/>
                </a:cubicBezTo>
                <a:cubicBezTo>
                  <a:pt x="2854469" y="1282152"/>
                  <a:pt x="2587608" y="1180127"/>
                  <a:pt x="2335480" y="1259775"/>
                </a:cubicBezTo>
                <a:cubicBezTo>
                  <a:pt x="2083353" y="1339423"/>
                  <a:pt x="1955626" y="1246905"/>
                  <a:pt x="1764458" y="1259775"/>
                </a:cubicBezTo>
                <a:cubicBezTo>
                  <a:pt x="1573290" y="1272645"/>
                  <a:pt x="1457196" y="1215816"/>
                  <a:pt x="1347612" y="1259775"/>
                </a:cubicBezTo>
                <a:cubicBezTo>
                  <a:pt x="1238028" y="1303734"/>
                  <a:pt x="1066744" y="1258542"/>
                  <a:pt x="879374" y="1259775"/>
                </a:cubicBezTo>
                <a:cubicBezTo>
                  <a:pt x="692004" y="1261008"/>
                  <a:pt x="428947" y="1156209"/>
                  <a:pt x="0" y="1259775"/>
                </a:cubicBezTo>
                <a:cubicBezTo>
                  <a:pt x="-38881" y="1050735"/>
                  <a:pt x="36970" y="944508"/>
                  <a:pt x="0" y="839850"/>
                </a:cubicBezTo>
                <a:cubicBezTo>
                  <a:pt x="-36970" y="735192"/>
                  <a:pt x="25000" y="529227"/>
                  <a:pt x="0" y="419925"/>
                </a:cubicBezTo>
                <a:cubicBezTo>
                  <a:pt x="-25000" y="310623"/>
                  <a:pt x="28629" y="17659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E01DE1-B8C4-AA66-0C51-94098106F94D}"/>
              </a:ext>
            </a:extLst>
          </p:cNvPr>
          <p:cNvSpPr/>
          <p:nvPr/>
        </p:nvSpPr>
        <p:spPr>
          <a:xfrm>
            <a:off x="3992102" y="5021769"/>
            <a:ext cx="5850397" cy="1259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CC17-1658-21F4-E4F0-7CE0B1AFF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689"/>
            <a:ext cx="10515600" cy="1520000"/>
          </a:xfrm>
        </p:spPr>
        <p:txBody>
          <a:bodyPr>
            <a:normAutofit/>
          </a:bodyPr>
          <a:lstStyle/>
          <a:p>
            <a:pPr algn="ctr"/>
            <a:r>
              <a:rPr kumimoji="0" lang="en-US" altLang="en-US" sz="4400" b="1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Opinion Diversity</a:t>
            </a:r>
            <a:r>
              <a:rPr kumimoji="0" lang="en-US" altLang="en-US" sz="44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kumimoji="0" lang="en-US" altLang="en-US" sz="4400" b="1" i="0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and</a:t>
            </a:r>
            <a:r>
              <a:rPr kumimoji="0" lang="en-US" altLang="en-US" sz="44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altLang="en-US" sz="4400" b="1" i="0" u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kumimoji="0" lang="en-US" altLang="en-US" sz="4400" b="1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ggregation </a:t>
            </a:r>
            <a:r>
              <a:rPr lang="en-US" altLang="en-US" sz="4400" b="1" dirty="0">
                <a:latin typeface="+mj-lt"/>
                <a:ea typeface="+mj-ea"/>
                <a:cs typeface="+mj-cs"/>
              </a:rPr>
              <a:t>S</a:t>
            </a:r>
            <a:r>
              <a:rPr kumimoji="0" lang="en-US" altLang="en-US" sz="4400" b="1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peed </a:t>
            </a:r>
            <a:br>
              <a:rPr kumimoji="0" lang="en-US" altLang="en-US" sz="4400" b="1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</a:br>
            <a:r>
              <a:rPr kumimoji="0" lang="en-US" altLang="en-US" sz="4400" b="1" i="0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predict funding and repayment success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D6845B-0957-6A48-CF96-1861A23696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2103" y="1934529"/>
            <a:ext cx="736169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1BB121-51D6-EB02-000C-FA3D66CB7332}"/>
              </a:ext>
            </a:extLst>
          </p:cNvPr>
          <p:cNvSpPr/>
          <p:nvPr/>
        </p:nvSpPr>
        <p:spPr>
          <a:xfrm>
            <a:off x="3992103" y="1934529"/>
            <a:ext cx="7361697" cy="1259775"/>
          </a:xfrm>
          <a:custGeom>
            <a:avLst/>
            <a:gdLst>
              <a:gd name="connsiteX0" fmla="*/ 0 w 7361697"/>
              <a:gd name="connsiteY0" fmla="*/ 0 h 1259775"/>
              <a:gd name="connsiteX1" fmla="*/ 492667 w 7361697"/>
              <a:gd name="connsiteY1" fmla="*/ 0 h 1259775"/>
              <a:gd name="connsiteX2" fmla="*/ 838101 w 7361697"/>
              <a:gd name="connsiteY2" fmla="*/ 0 h 1259775"/>
              <a:gd name="connsiteX3" fmla="*/ 1551619 w 7361697"/>
              <a:gd name="connsiteY3" fmla="*/ 0 h 1259775"/>
              <a:gd name="connsiteX4" fmla="*/ 2044287 w 7361697"/>
              <a:gd name="connsiteY4" fmla="*/ 0 h 1259775"/>
              <a:gd name="connsiteX5" fmla="*/ 2536954 w 7361697"/>
              <a:gd name="connsiteY5" fmla="*/ 0 h 1259775"/>
              <a:gd name="connsiteX6" fmla="*/ 3250472 w 7361697"/>
              <a:gd name="connsiteY6" fmla="*/ 0 h 1259775"/>
              <a:gd name="connsiteX7" fmla="*/ 3669523 w 7361697"/>
              <a:gd name="connsiteY7" fmla="*/ 0 h 1259775"/>
              <a:gd name="connsiteX8" fmla="*/ 4383041 w 7361697"/>
              <a:gd name="connsiteY8" fmla="*/ 0 h 1259775"/>
              <a:gd name="connsiteX9" fmla="*/ 5096559 w 7361697"/>
              <a:gd name="connsiteY9" fmla="*/ 0 h 1259775"/>
              <a:gd name="connsiteX10" fmla="*/ 5662844 w 7361697"/>
              <a:gd name="connsiteY10" fmla="*/ 0 h 1259775"/>
              <a:gd name="connsiteX11" fmla="*/ 6376362 w 7361697"/>
              <a:gd name="connsiteY11" fmla="*/ 0 h 1259775"/>
              <a:gd name="connsiteX12" fmla="*/ 6869030 w 7361697"/>
              <a:gd name="connsiteY12" fmla="*/ 0 h 1259775"/>
              <a:gd name="connsiteX13" fmla="*/ 7361697 w 7361697"/>
              <a:gd name="connsiteY13" fmla="*/ 0 h 1259775"/>
              <a:gd name="connsiteX14" fmla="*/ 7361697 w 7361697"/>
              <a:gd name="connsiteY14" fmla="*/ 432523 h 1259775"/>
              <a:gd name="connsiteX15" fmla="*/ 7361697 w 7361697"/>
              <a:gd name="connsiteY15" fmla="*/ 852448 h 1259775"/>
              <a:gd name="connsiteX16" fmla="*/ 7361697 w 7361697"/>
              <a:gd name="connsiteY16" fmla="*/ 1259775 h 1259775"/>
              <a:gd name="connsiteX17" fmla="*/ 6721796 w 7361697"/>
              <a:gd name="connsiteY17" fmla="*/ 1259775 h 1259775"/>
              <a:gd name="connsiteX18" fmla="*/ 6155511 w 7361697"/>
              <a:gd name="connsiteY18" fmla="*/ 1259775 h 1259775"/>
              <a:gd name="connsiteX19" fmla="*/ 5810078 w 7361697"/>
              <a:gd name="connsiteY19" fmla="*/ 1259775 h 1259775"/>
              <a:gd name="connsiteX20" fmla="*/ 5391027 w 7361697"/>
              <a:gd name="connsiteY20" fmla="*/ 1259775 h 1259775"/>
              <a:gd name="connsiteX21" fmla="*/ 4677509 w 7361697"/>
              <a:gd name="connsiteY21" fmla="*/ 1259775 h 1259775"/>
              <a:gd name="connsiteX22" fmla="*/ 4111225 w 7361697"/>
              <a:gd name="connsiteY22" fmla="*/ 1259775 h 1259775"/>
              <a:gd name="connsiteX23" fmla="*/ 3692174 w 7361697"/>
              <a:gd name="connsiteY23" fmla="*/ 1259775 h 1259775"/>
              <a:gd name="connsiteX24" fmla="*/ 3125890 w 7361697"/>
              <a:gd name="connsiteY24" fmla="*/ 1259775 h 1259775"/>
              <a:gd name="connsiteX25" fmla="*/ 2780456 w 7361697"/>
              <a:gd name="connsiteY25" fmla="*/ 1259775 h 1259775"/>
              <a:gd name="connsiteX26" fmla="*/ 2435023 w 7361697"/>
              <a:gd name="connsiteY26" fmla="*/ 1259775 h 1259775"/>
              <a:gd name="connsiteX27" fmla="*/ 1868738 w 7361697"/>
              <a:gd name="connsiteY27" fmla="*/ 1259775 h 1259775"/>
              <a:gd name="connsiteX28" fmla="*/ 1449688 w 7361697"/>
              <a:gd name="connsiteY28" fmla="*/ 1259775 h 1259775"/>
              <a:gd name="connsiteX29" fmla="*/ 809787 w 7361697"/>
              <a:gd name="connsiteY29" fmla="*/ 1259775 h 1259775"/>
              <a:gd name="connsiteX30" fmla="*/ 0 w 7361697"/>
              <a:gd name="connsiteY30" fmla="*/ 1259775 h 1259775"/>
              <a:gd name="connsiteX31" fmla="*/ 0 w 7361697"/>
              <a:gd name="connsiteY31" fmla="*/ 827252 h 1259775"/>
              <a:gd name="connsiteX32" fmla="*/ 0 w 7361697"/>
              <a:gd name="connsiteY32" fmla="*/ 394730 h 1259775"/>
              <a:gd name="connsiteX33" fmla="*/ 0 w 7361697"/>
              <a:gd name="connsiteY33" fmla="*/ 0 h 125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361697" h="1259775" extrusionOk="0">
                <a:moveTo>
                  <a:pt x="0" y="0"/>
                </a:moveTo>
                <a:cubicBezTo>
                  <a:pt x="110292" y="-18614"/>
                  <a:pt x="318102" y="27623"/>
                  <a:pt x="492667" y="0"/>
                </a:cubicBezTo>
                <a:cubicBezTo>
                  <a:pt x="667232" y="-27623"/>
                  <a:pt x="672053" y="25529"/>
                  <a:pt x="838101" y="0"/>
                </a:cubicBezTo>
                <a:cubicBezTo>
                  <a:pt x="1004149" y="-25529"/>
                  <a:pt x="1407000" y="41777"/>
                  <a:pt x="1551619" y="0"/>
                </a:cubicBezTo>
                <a:cubicBezTo>
                  <a:pt x="1696238" y="-41777"/>
                  <a:pt x="1885956" y="48184"/>
                  <a:pt x="2044287" y="0"/>
                </a:cubicBezTo>
                <a:cubicBezTo>
                  <a:pt x="2202618" y="-48184"/>
                  <a:pt x="2362540" y="42960"/>
                  <a:pt x="2536954" y="0"/>
                </a:cubicBezTo>
                <a:cubicBezTo>
                  <a:pt x="2711368" y="-42960"/>
                  <a:pt x="2923462" y="47918"/>
                  <a:pt x="3250472" y="0"/>
                </a:cubicBezTo>
                <a:cubicBezTo>
                  <a:pt x="3577482" y="-47918"/>
                  <a:pt x="3522610" y="4658"/>
                  <a:pt x="3669523" y="0"/>
                </a:cubicBezTo>
                <a:cubicBezTo>
                  <a:pt x="3816436" y="-4658"/>
                  <a:pt x="4081059" y="32591"/>
                  <a:pt x="4383041" y="0"/>
                </a:cubicBezTo>
                <a:cubicBezTo>
                  <a:pt x="4685023" y="-32591"/>
                  <a:pt x="4908767" y="61145"/>
                  <a:pt x="5096559" y="0"/>
                </a:cubicBezTo>
                <a:cubicBezTo>
                  <a:pt x="5284351" y="-61145"/>
                  <a:pt x="5542581" y="6059"/>
                  <a:pt x="5662844" y="0"/>
                </a:cubicBezTo>
                <a:cubicBezTo>
                  <a:pt x="5783108" y="-6059"/>
                  <a:pt x="6138719" y="83608"/>
                  <a:pt x="6376362" y="0"/>
                </a:cubicBezTo>
                <a:cubicBezTo>
                  <a:pt x="6614005" y="-83608"/>
                  <a:pt x="6667099" y="29349"/>
                  <a:pt x="6869030" y="0"/>
                </a:cubicBezTo>
                <a:cubicBezTo>
                  <a:pt x="7070961" y="-29349"/>
                  <a:pt x="7162814" y="24928"/>
                  <a:pt x="7361697" y="0"/>
                </a:cubicBezTo>
                <a:cubicBezTo>
                  <a:pt x="7380731" y="92574"/>
                  <a:pt x="7314074" y="237345"/>
                  <a:pt x="7361697" y="432523"/>
                </a:cubicBezTo>
                <a:cubicBezTo>
                  <a:pt x="7409320" y="627701"/>
                  <a:pt x="7353650" y="673550"/>
                  <a:pt x="7361697" y="852448"/>
                </a:cubicBezTo>
                <a:cubicBezTo>
                  <a:pt x="7369744" y="1031347"/>
                  <a:pt x="7355465" y="1166426"/>
                  <a:pt x="7361697" y="1259775"/>
                </a:cubicBezTo>
                <a:cubicBezTo>
                  <a:pt x="7084619" y="1263652"/>
                  <a:pt x="7018692" y="1205654"/>
                  <a:pt x="6721796" y="1259775"/>
                </a:cubicBezTo>
                <a:cubicBezTo>
                  <a:pt x="6424900" y="1313896"/>
                  <a:pt x="6421626" y="1228428"/>
                  <a:pt x="6155511" y="1259775"/>
                </a:cubicBezTo>
                <a:cubicBezTo>
                  <a:pt x="5889397" y="1291122"/>
                  <a:pt x="5953335" y="1228462"/>
                  <a:pt x="5810078" y="1259775"/>
                </a:cubicBezTo>
                <a:cubicBezTo>
                  <a:pt x="5666821" y="1291088"/>
                  <a:pt x="5479526" y="1242180"/>
                  <a:pt x="5391027" y="1259775"/>
                </a:cubicBezTo>
                <a:cubicBezTo>
                  <a:pt x="5302528" y="1277370"/>
                  <a:pt x="4966235" y="1179407"/>
                  <a:pt x="4677509" y="1259775"/>
                </a:cubicBezTo>
                <a:cubicBezTo>
                  <a:pt x="4388783" y="1340143"/>
                  <a:pt x="4277768" y="1201396"/>
                  <a:pt x="4111225" y="1259775"/>
                </a:cubicBezTo>
                <a:cubicBezTo>
                  <a:pt x="3944682" y="1318154"/>
                  <a:pt x="3887257" y="1257176"/>
                  <a:pt x="3692174" y="1259775"/>
                </a:cubicBezTo>
                <a:cubicBezTo>
                  <a:pt x="3497091" y="1262374"/>
                  <a:pt x="3270213" y="1231822"/>
                  <a:pt x="3125890" y="1259775"/>
                </a:cubicBezTo>
                <a:cubicBezTo>
                  <a:pt x="2981567" y="1287728"/>
                  <a:pt x="2943416" y="1252124"/>
                  <a:pt x="2780456" y="1259775"/>
                </a:cubicBezTo>
                <a:cubicBezTo>
                  <a:pt x="2617496" y="1267426"/>
                  <a:pt x="2567948" y="1228120"/>
                  <a:pt x="2435023" y="1259775"/>
                </a:cubicBezTo>
                <a:cubicBezTo>
                  <a:pt x="2302098" y="1291430"/>
                  <a:pt x="2048699" y="1230079"/>
                  <a:pt x="1868738" y="1259775"/>
                </a:cubicBezTo>
                <a:cubicBezTo>
                  <a:pt x="1688778" y="1289471"/>
                  <a:pt x="1542029" y="1247414"/>
                  <a:pt x="1449688" y="1259775"/>
                </a:cubicBezTo>
                <a:cubicBezTo>
                  <a:pt x="1357347" y="1272136"/>
                  <a:pt x="1098638" y="1234168"/>
                  <a:pt x="809787" y="1259775"/>
                </a:cubicBezTo>
                <a:cubicBezTo>
                  <a:pt x="520936" y="1285382"/>
                  <a:pt x="290373" y="1197675"/>
                  <a:pt x="0" y="1259775"/>
                </a:cubicBezTo>
                <a:cubicBezTo>
                  <a:pt x="-46819" y="1169364"/>
                  <a:pt x="37551" y="954715"/>
                  <a:pt x="0" y="827252"/>
                </a:cubicBezTo>
                <a:cubicBezTo>
                  <a:pt x="-37551" y="699789"/>
                  <a:pt x="43052" y="505435"/>
                  <a:pt x="0" y="394730"/>
                </a:cubicBezTo>
                <a:cubicBezTo>
                  <a:pt x="-43052" y="284025"/>
                  <a:pt x="5598" y="156614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A7E0-DC79-BC23-4131-CC5EDEC7BF1A}"/>
              </a:ext>
            </a:extLst>
          </p:cNvPr>
          <p:cNvSpPr txBox="1"/>
          <p:nvPr/>
        </p:nvSpPr>
        <p:spPr>
          <a:xfrm>
            <a:off x="353568" y="3519267"/>
            <a:ext cx="3169920" cy="1089529"/>
          </a:xfrm>
          <a:custGeom>
            <a:avLst/>
            <a:gdLst>
              <a:gd name="connsiteX0" fmla="*/ 0 w 3169920"/>
              <a:gd name="connsiteY0" fmla="*/ 0 h 1089529"/>
              <a:gd name="connsiteX1" fmla="*/ 496621 w 3169920"/>
              <a:gd name="connsiteY1" fmla="*/ 0 h 1089529"/>
              <a:gd name="connsiteX2" fmla="*/ 1024941 w 3169920"/>
              <a:gd name="connsiteY2" fmla="*/ 0 h 1089529"/>
              <a:gd name="connsiteX3" fmla="*/ 1521562 w 3169920"/>
              <a:gd name="connsiteY3" fmla="*/ 0 h 1089529"/>
              <a:gd name="connsiteX4" fmla="*/ 2018182 w 3169920"/>
              <a:gd name="connsiteY4" fmla="*/ 0 h 1089529"/>
              <a:gd name="connsiteX5" fmla="*/ 2451405 w 3169920"/>
              <a:gd name="connsiteY5" fmla="*/ 0 h 1089529"/>
              <a:gd name="connsiteX6" fmla="*/ 3169920 w 3169920"/>
              <a:gd name="connsiteY6" fmla="*/ 0 h 1089529"/>
              <a:gd name="connsiteX7" fmla="*/ 3169920 w 3169920"/>
              <a:gd name="connsiteY7" fmla="*/ 512079 h 1089529"/>
              <a:gd name="connsiteX8" fmla="*/ 3169920 w 3169920"/>
              <a:gd name="connsiteY8" fmla="*/ 1089529 h 1089529"/>
              <a:gd name="connsiteX9" fmla="*/ 2736698 w 3169920"/>
              <a:gd name="connsiteY9" fmla="*/ 1089529 h 1089529"/>
              <a:gd name="connsiteX10" fmla="*/ 2176678 w 3169920"/>
              <a:gd name="connsiteY10" fmla="*/ 1089529 h 1089529"/>
              <a:gd name="connsiteX11" fmla="*/ 1584960 w 3169920"/>
              <a:gd name="connsiteY11" fmla="*/ 1089529 h 1089529"/>
              <a:gd name="connsiteX12" fmla="*/ 1024941 w 3169920"/>
              <a:gd name="connsiteY12" fmla="*/ 1089529 h 1089529"/>
              <a:gd name="connsiteX13" fmla="*/ 496621 w 3169920"/>
              <a:gd name="connsiteY13" fmla="*/ 1089529 h 1089529"/>
              <a:gd name="connsiteX14" fmla="*/ 0 w 3169920"/>
              <a:gd name="connsiteY14" fmla="*/ 1089529 h 1089529"/>
              <a:gd name="connsiteX15" fmla="*/ 0 w 3169920"/>
              <a:gd name="connsiteY15" fmla="*/ 544765 h 1089529"/>
              <a:gd name="connsiteX16" fmla="*/ 0 w 3169920"/>
              <a:gd name="connsiteY16" fmla="*/ 0 h 108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69920" h="1089529" extrusionOk="0">
                <a:moveTo>
                  <a:pt x="0" y="0"/>
                </a:moveTo>
                <a:cubicBezTo>
                  <a:pt x="102231" y="-50000"/>
                  <a:pt x="350860" y="26645"/>
                  <a:pt x="496621" y="0"/>
                </a:cubicBezTo>
                <a:cubicBezTo>
                  <a:pt x="642382" y="-26645"/>
                  <a:pt x="773304" y="4965"/>
                  <a:pt x="1024941" y="0"/>
                </a:cubicBezTo>
                <a:cubicBezTo>
                  <a:pt x="1276578" y="-4965"/>
                  <a:pt x="1410438" y="13371"/>
                  <a:pt x="1521562" y="0"/>
                </a:cubicBezTo>
                <a:cubicBezTo>
                  <a:pt x="1632686" y="-13371"/>
                  <a:pt x="1775988" y="6529"/>
                  <a:pt x="2018182" y="0"/>
                </a:cubicBezTo>
                <a:cubicBezTo>
                  <a:pt x="2260376" y="-6529"/>
                  <a:pt x="2334282" y="1114"/>
                  <a:pt x="2451405" y="0"/>
                </a:cubicBezTo>
                <a:cubicBezTo>
                  <a:pt x="2568528" y="-1114"/>
                  <a:pt x="3006458" y="50924"/>
                  <a:pt x="3169920" y="0"/>
                </a:cubicBezTo>
                <a:cubicBezTo>
                  <a:pt x="3215587" y="156422"/>
                  <a:pt x="3142713" y="301135"/>
                  <a:pt x="3169920" y="512079"/>
                </a:cubicBezTo>
                <a:cubicBezTo>
                  <a:pt x="3197127" y="723023"/>
                  <a:pt x="3118702" y="970034"/>
                  <a:pt x="3169920" y="1089529"/>
                </a:cubicBezTo>
                <a:cubicBezTo>
                  <a:pt x="3082420" y="1105519"/>
                  <a:pt x="2936959" y="1081619"/>
                  <a:pt x="2736698" y="1089529"/>
                </a:cubicBezTo>
                <a:cubicBezTo>
                  <a:pt x="2536437" y="1097439"/>
                  <a:pt x="2328078" y="1057117"/>
                  <a:pt x="2176678" y="1089529"/>
                </a:cubicBezTo>
                <a:cubicBezTo>
                  <a:pt x="2025278" y="1121941"/>
                  <a:pt x="1824615" y="1056218"/>
                  <a:pt x="1584960" y="1089529"/>
                </a:cubicBezTo>
                <a:cubicBezTo>
                  <a:pt x="1345305" y="1122840"/>
                  <a:pt x="1147119" y="1048305"/>
                  <a:pt x="1024941" y="1089529"/>
                </a:cubicBezTo>
                <a:cubicBezTo>
                  <a:pt x="902763" y="1130753"/>
                  <a:pt x="759630" y="1088524"/>
                  <a:pt x="496621" y="1089529"/>
                </a:cubicBezTo>
                <a:cubicBezTo>
                  <a:pt x="233612" y="1090534"/>
                  <a:pt x="190929" y="1059763"/>
                  <a:pt x="0" y="1089529"/>
                </a:cubicBezTo>
                <a:cubicBezTo>
                  <a:pt x="-53024" y="821827"/>
                  <a:pt x="7839" y="751354"/>
                  <a:pt x="0" y="544765"/>
                </a:cubicBezTo>
                <a:cubicBezTo>
                  <a:pt x="-7839" y="338176"/>
                  <a:pt x="26058" y="26496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6008284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The likelihood of both successful fundraising and repayment increases with more diversity and faster aggregation speed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EBAE4B-B69D-22B0-7F1A-F9F63D4978B6}"/>
              </a:ext>
            </a:extLst>
          </p:cNvPr>
          <p:cNvCxnSpPr>
            <a:stCxn id="7" idx="0"/>
            <a:endCxn id="5" idx="1"/>
          </p:cNvCxnSpPr>
          <p:nvPr/>
        </p:nvCxnSpPr>
        <p:spPr>
          <a:xfrm flipV="1">
            <a:off x="1938528" y="2564417"/>
            <a:ext cx="2053575" cy="954850"/>
          </a:xfrm>
          <a:prstGeom prst="straightConnector1">
            <a:avLst/>
          </a:prstGeom>
          <a:ln w="28575">
            <a:solidFill>
              <a:srgbClr val="C0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5659765-8B7E-BD87-B9EC-05BBBA1A8FC5}"/>
              </a:ext>
            </a:extLst>
          </p:cNvPr>
          <p:cNvSpPr txBox="1"/>
          <p:nvPr/>
        </p:nvSpPr>
        <p:spPr>
          <a:xfrm>
            <a:off x="-2" y="6497261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ACM Web Conference (WWW ’23) 		Hidden Indicators of Collective Intelligence		</a:t>
            </a:r>
            <a:r>
              <a:rPr lang="en-US" dirty="0" err="1"/>
              <a:t>Horvát</a:t>
            </a:r>
            <a:r>
              <a:rPr lang="en-US" dirty="0"/>
              <a:t>, E-Á., et al</a:t>
            </a:r>
          </a:p>
        </p:txBody>
      </p:sp>
    </p:spTree>
    <p:extLst>
      <p:ext uri="{BB962C8B-B14F-4D97-AF65-F5344CB8AC3E}">
        <p14:creationId xmlns:p14="http://schemas.microsoft.com/office/powerpoint/2010/main" val="2735974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17524</TotalTime>
  <Words>3217</Words>
  <Application>Microsoft Macintosh PowerPoint</Application>
  <PresentationFormat>Widescreen</PresentationFormat>
  <Paragraphs>294</Paragraphs>
  <Slides>29</Slides>
  <Notes>24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Nunito Sans</vt:lpstr>
      <vt:lpstr>Office Theme</vt:lpstr>
      <vt:lpstr>Hidden Indicators of Collective Intelligence in Crowdfunding</vt:lpstr>
      <vt:lpstr>Why Study Collective Intelligence in Crowdfunding?</vt:lpstr>
      <vt:lpstr>Can crowds of untrained individuals accurately predict loan outcomes? </vt:lpstr>
      <vt:lpstr>What are the hidden indicators of smart crowds?</vt:lpstr>
      <vt:lpstr>Opinion Diversity (OD)</vt:lpstr>
      <vt:lpstr>Aggregation Speed (AS)</vt:lpstr>
      <vt:lpstr>Aggregation Speed (AS)</vt:lpstr>
      <vt:lpstr>Opinion Diversity and Aggregation Speed  predict funding and repayment success</vt:lpstr>
      <vt:lpstr>Opinion Diversity and Aggregation Speed  predict funding and repayment success</vt:lpstr>
      <vt:lpstr>Are the collective intelligence indicators robust to different levels of risk?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 the collective intelligence indicators early predictors of fundraising success?</vt:lpstr>
      <vt:lpstr>PowerPoint Presentation</vt:lpstr>
      <vt:lpstr>PowerPoint Presentation</vt:lpstr>
      <vt:lpstr>Summary</vt:lpstr>
      <vt:lpstr>PowerPoint Presentation</vt:lpstr>
      <vt:lpstr>Hidden Indicators of Collective Intelligence in Crowdfunding</vt:lpstr>
      <vt:lpstr>Collective Intelligence in Crowdfunding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Kudzanai Dambanemuya</dc:creator>
  <cp:lastModifiedBy>Henry Kudzanai Dambanemuya</cp:lastModifiedBy>
  <cp:revision>17</cp:revision>
  <dcterms:created xsi:type="dcterms:W3CDTF">2023-04-16T20:07:00Z</dcterms:created>
  <dcterms:modified xsi:type="dcterms:W3CDTF">2023-05-02T00:35:20Z</dcterms:modified>
</cp:coreProperties>
</file>